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61" r:id="rId3"/>
    <p:sldId id="383"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3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40"/>
    <p:restoredTop sz="85304"/>
  </p:normalViewPr>
  <p:slideViewPr>
    <p:cSldViewPr snapToGrid="0" snapToObjects="1">
      <p:cViewPr varScale="1">
        <p:scale>
          <a:sx n="81" d="100"/>
          <a:sy n="81" d="100"/>
        </p:scale>
        <p:origin x="24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6D1F4-2FAF-884A-8FD1-E97AE9CBF8FA}" type="datetimeFigureOut">
              <a:rPr lang="en-US" smtClean="0"/>
              <a:t>12/29/18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4E560-F360-8440-B4C5-80639C2C1A9A}" type="slidenum">
              <a:rPr lang="en-US" smtClean="0"/>
              <a:t>‹#›</a:t>
            </a:fld>
            <a:endParaRPr lang="en-US"/>
          </a:p>
        </p:txBody>
      </p:sp>
    </p:spTree>
    <p:extLst>
      <p:ext uri="{BB962C8B-B14F-4D97-AF65-F5344CB8AC3E}">
        <p14:creationId xmlns:p14="http://schemas.microsoft.com/office/powerpoint/2010/main" val="64346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Ocular drug delivery systems are developed to treat eye locally, whereas past formulations are targeted to reach systemic circulation and these are designed to overcome all the disadvantages of conventional dosage forms such as ophthalmic solutions.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2</a:t>
            </a:fld>
            <a:endParaRPr lang="en-US"/>
          </a:p>
        </p:txBody>
      </p:sp>
    </p:spTree>
    <p:extLst>
      <p:ext uri="{BB962C8B-B14F-4D97-AF65-F5344CB8AC3E}">
        <p14:creationId xmlns:p14="http://schemas.microsoft.com/office/powerpoint/2010/main" val="60094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18</a:t>
            </a:fld>
            <a:endParaRPr lang="en-US"/>
          </a:p>
        </p:txBody>
      </p:sp>
    </p:spTree>
    <p:extLst>
      <p:ext uri="{BB962C8B-B14F-4D97-AF65-F5344CB8AC3E}">
        <p14:creationId xmlns:p14="http://schemas.microsoft.com/office/powerpoint/2010/main" val="120957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19</a:t>
            </a:fld>
            <a:endParaRPr lang="en-US"/>
          </a:p>
        </p:txBody>
      </p:sp>
    </p:spTree>
    <p:extLst>
      <p:ext uri="{BB962C8B-B14F-4D97-AF65-F5344CB8AC3E}">
        <p14:creationId xmlns:p14="http://schemas.microsoft.com/office/powerpoint/2010/main" val="125744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1964E560-F360-8440-B4C5-80639C2C1A9A}" type="slidenum">
              <a:rPr lang="en-US" smtClean="0"/>
              <a:t>3</a:t>
            </a:fld>
            <a:endParaRPr lang="en-US"/>
          </a:p>
        </p:txBody>
      </p:sp>
    </p:spTree>
    <p:extLst>
      <p:ext uri="{BB962C8B-B14F-4D97-AF65-F5344CB8AC3E}">
        <p14:creationId xmlns:p14="http://schemas.microsoft.com/office/powerpoint/2010/main" val="47766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Keratitis: </a:t>
            </a:r>
            <a:r>
              <a:rPr lang="en-US" sz="1200" b="0" i="0" u="none" strike="noStrike" kern="1200" baseline="0" dirty="0" smtClean="0">
                <a:solidFill>
                  <a:schemeClr val="tx1"/>
                </a:solidFill>
                <a:latin typeface="+mn-lt"/>
                <a:ea typeface="+mn-ea"/>
                <a:cs typeface="+mn-cs"/>
              </a:rPr>
              <a:t>The condition in which patients have a decreased vision, ocular pain, red eye, and often a cloudy/opaque cornea. Keratitis is mainly caused by bacteria, viruses, fungi, protozoa and parasites. </a:t>
            </a:r>
          </a:p>
          <a:p>
            <a:r>
              <a:rPr lang="en-US" sz="1200" b="1" i="0" u="none" strike="noStrike" kern="1200" baseline="0" dirty="0" smtClean="0">
                <a:solidFill>
                  <a:schemeClr val="tx1"/>
                </a:solidFill>
                <a:latin typeface="+mn-lt"/>
                <a:ea typeface="+mn-ea"/>
                <a:cs typeface="+mn-cs"/>
              </a:rPr>
              <a:t>Trachoma: </a:t>
            </a:r>
            <a:r>
              <a:rPr lang="en-US" sz="1200" b="0" i="0" u="none" strike="noStrike" kern="1200" baseline="0" dirty="0" smtClean="0">
                <a:solidFill>
                  <a:schemeClr val="tx1"/>
                </a:solidFill>
                <a:latin typeface="+mn-lt"/>
                <a:ea typeface="+mn-ea"/>
                <a:cs typeface="+mn-cs"/>
              </a:rPr>
              <a:t>The conjunctival inflammation is called “active trachoma” and usually is seen in children, especially pre-school children. It is characterized by white lumps in the undersurface of the upper eyelid and by non-specific inflammation and thickening often associated with papillae. This is caused by the organism Chlamydia trachomatis. Active trachoma will often be irritating and have a watery discharge. </a:t>
            </a:r>
          </a:p>
          <a:p>
            <a:r>
              <a:rPr lang="en-US" sz="1200" b="1" i="0" u="none" strike="noStrike" kern="1200" baseline="0" dirty="0" smtClean="0">
                <a:solidFill>
                  <a:schemeClr val="tx1"/>
                </a:solidFill>
                <a:latin typeface="+mn-lt"/>
                <a:ea typeface="+mn-ea"/>
                <a:cs typeface="+mn-cs"/>
              </a:rPr>
              <a:t>Dry Eye: </a:t>
            </a:r>
            <a:r>
              <a:rPr lang="en-US" sz="1200" b="0" i="0" u="none" strike="noStrike" kern="1200" baseline="0" dirty="0" smtClean="0">
                <a:solidFill>
                  <a:schemeClr val="tx1"/>
                </a:solidFill>
                <a:latin typeface="+mn-lt"/>
                <a:ea typeface="+mn-ea"/>
                <a:cs typeface="+mn-cs"/>
              </a:rPr>
              <a:t>If the composition of tears is changed, or an inadequate volume of tears is produced, the symptom of dry eye will result. Dry eye conditions are not just a cause for ocular discomfort where it also results in corneal damage </a:t>
            </a:r>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5</a:t>
            </a:fld>
            <a:endParaRPr lang="en-US"/>
          </a:p>
        </p:txBody>
      </p:sp>
    </p:spTree>
    <p:extLst>
      <p:ext uri="{BB962C8B-B14F-4D97-AF65-F5344CB8AC3E}">
        <p14:creationId xmlns:p14="http://schemas.microsoft.com/office/powerpoint/2010/main" val="199261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infections in the inner eye, including the aqueous humor, iris, vitreous humor and retina. They are more difficult to manage and occur commonly after ocular surgery, trauma or may be due to endogenous causes. Such infections carry a high risk for damage to the eye and also afford the possibility of spread of infection from the eye into the brain. </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More than 2% of the population over the age of 40 have this disease, in which an increased intraocular pressure (IOP) greater than 22 mm Hg ultimately compromises blood flow to the retina and thus causes death of the peripheral optic nerves. This process results in visual field loss and ultimately blindness. </a:t>
            </a:r>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6</a:t>
            </a:fld>
            <a:endParaRPr lang="en-US"/>
          </a:p>
        </p:txBody>
      </p:sp>
    </p:spTree>
    <p:extLst>
      <p:ext uri="{BB962C8B-B14F-4D97-AF65-F5344CB8AC3E}">
        <p14:creationId xmlns:p14="http://schemas.microsoft.com/office/powerpoint/2010/main" val="159883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kern="1200" baseline="0" dirty="0" smtClean="0">
                <a:solidFill>
                  <a:schemeClr val="tx1"/>
                </a:solidFill>
                <a:latin typeface="+mn-lt"/>
                <a:ea typeface="+mn-ea"/>
                <a:cs typeface="+mn-cs"/>
              </a:rPr>
              <a:t>lacrimal fluid secreted by lacrimal glands is emptied on the surface of the conjunctiva of the upper eye lid at a turnover rate of 16% per min </a:t>
            </a:r>
            <a:endParaRPr lang="en-US" sz="1800" dirty="0"/>
          </a:p>
        </p:txBody>
      </p:sp>
      <p:sp>
        <p:nvSpPr>
          <p:cNvPr id="4" name="Slide Number Placeholder 3"/>
          <p:cNvSpPr>
            <a:spLocks noGrp="1"/>
          </p:cNvSpPr>
          <p:nvPr>
            <p:ph type="sldNum" sz="quarter" idx="10"/>
          </p:nvPr>
        </p:nvSpPr>
        <p:spPr/>
        <p:txBody>
          <a:bodyPr/>
          <a:lstStyle/>
          <a:p>
            <a:fld id="{1964E560-F360-8440-B4C5-80639C2C1A9A}" type="slidenum">
              <a:rPr lang="en-US" smtClean="0"/>
              <a:t>9</a:t>
            </a:fld>
            <a:endParaRPr lang="en-US"/>
          </a:p>
        </p:txBody>
      </p:sp>
    </p:spTree>
    <p:extLst>
      <p:ext uri="{BB962C8B-B14F-4D97-AF65-F5344CB8AC3E}">
        <p14:creationId xmlns:p14="http://schemas.microsoft.com/office/powerpoint/2010/main" val="84845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main problem with conventional dosage forms is eye irritation (due to drug particle size and shape) which induces lacrimation i.e. overflow on to lids, tear turn over, and due to pharmacokinetic responses like metabolism, non-specific binding and different mechanisms like diffusion, dissolution and erosion the conventional dosage forms are less advantageous [</a:t>
            </a:r>
            <a:endParaRPr lang="en-US" dirty="0" smtClean="0"/>
          </a:p>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11</a:t>
            </a:fld>
            <a:endParaRPr lang="en-US"/>
          </a:p>
        </p:txBody>
      </p:sp>
    </p:spTree>
    <p:extLst>
      <p:ext uri="{BB962C8B-B14F-4D97-AF65-F5344CB8AC3E}">
        <p14:creationId xmlns:p14="http://schemas.microsoft.com/office/powerpoint/2010/main" val="8077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1-Topical Solutions</a:t>
            </a:r>
            <a:r>
              <a:rPr lang="en-US" sz="1200" b="0" i="0" u="none" strike="noStrike" kern="1200" baseline="0" dirty="0" smtClean="0">
                <a:solidFill>
                  <a:schemeClr val="tx1"/>
                </a:solidFill>
                <a:latin typeface="+mn-lt"/>
                <a:ea typeface="+mn-ea"/>
                <a:cs typeface="+mn-cs"/>
              </a:rPr>
              <a:t>: Multiple Dose container With Preservatives.</a:t>
            </a:r>
          </a:p>
          <a:p>
            <a:r>
              <a:rPr lang="en-US" sz="1200" b="1" i="0" u="none" strike="noStrike" kern="1200" baseline="0" dirty="0" smtClean="0">
                <a:solidFill>
                  <a:schemeClr val="tx1"/>
                </a:solidFill>
                <a:latin typeface="+mn-lt"/>
                <a:ea typeface="+mn-ea"/>
                <a:cs typeface="+mn-cs"/>
              </a:rPr>
              <a:t>2. Intra-ocular Solutions</a:t>
            </a:r>
            <a:r>
              <a:rPr lang="en-US" sz="1200" b="0" i="0" u="none" strike="noStrike" kern="1200" baseline="0" dirty="0" smtClean="0">
                <a:solidFill>
                  <a:schemeClr val="tx1"/>
                </a:solidFill>
                <a:latin typeface="+mn-lt"/>
                <a:ea typeface="+mn-ea"/>
                <a:cs typeface="+mn-cs"/>
              </a:rPr>
              <a:t>: For Surgery, Single dose, Without preservative.</a:t>
            </a:r>
          </a:p>
          <a:p>
            <a:r>
              <a:rPr lang="en-US" sz="1200" b="1" i="0" u="none" strike="noStrike" kern="1200" baseline="0" dirty="0" smtClean="0">
                <a:solidFill>
                  <a:schemeClr val="tx1"/>
                </a:solidFill>
                <a:latin typeface="+mn-lt"/>
                <a:ea typeface="+mn-ea"/>
                <a:cs typeface="+mn-cs"/>
              </a:rPr>
              <a:t>3.Ophthalmic </a:t>
            </a:r>
            <a:r>
              <a:rPr lang="en-US" sz="1200" b="1" i="0" u="none" strike="noStrike" kern="1200" baseline="0" dirty="0" err="1" smtClean="0">
                <a:solidFill>
                  <a:schemeClr val="tx1"/>
                </a:solidFill>
                <a:latin typeface="+mn-lt"/>
                <a:ea typeface="+mn-ea"/>
                <a:cs typeface="+mn-cs"/>
              </a:rPr>
              <a:t>SolutionsInjections</a:t>
            </a:r>
            <a:r>
              <a:rPr lang="en-US" sz="1200" b="0" i="0" u="none" strike="noStrike" kern="1200" baseline="0" dirty="0" smtClean="0">
                <a:solidFill>
                  <a:schemeClr val="tx1"/>
                </a:solidFill>
                <a:latin typeface="+mn-lt"/>
                <a:ea typeface="+mn-ea"/>
                <a:cs typeface="+mn-cs"/>
              </a:rPr>
              <a:t>: Intra-ocular injection, given in eye tissues, without preservative</a:t>
            </a:r>
          </a:p>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14</a:t>
            </a:fld>
            <a:endParaRPr lang="en-US"/>
          </a:p>
        </p:txBody>
      </p:sp>
    </p:spTree>
    <p:extLst>
      <p:ext uri="{BB962C8B-B14F-4D97-AF65-F5344CB8AC3E}">
        <p14:creationId xmlns:p14="http://schemas.microsoft.com/office/powerpoint/2010/main" val="1708586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16</a:t>
            </a:fld>
            <a:endParaRPr lang="en-US"/>
          </a:p>
        </p:txBody>
      </p:sp>
    </p:spTree>
    <p:extLst>
      <p:ext uri="{BB962C8B-B14F-4D97-AF65-F5344CB8AC3E}">
        <p14:creationId xmlns:p14="http://schemas.microsoft.com/office/powerpoint/2010/main" val="39180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17</a:t>
            </a:fld>
            <a:endParaRPr lang="en-US"/>
          </a:p>
        </p:txBody>
      </p:sp>
    </p:spTree>
    <p:extLst>
      <p:ext uri="{BB962C8B-B14F-4D97-AF65-F5344CB8AC3E}">
        <p14:creationId xmlns:p14="http://schemas.microsoft.com/office/powerpoint/2010/main" val="1455718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352838"/>
            <a:ext cx="9144000" cy="1432560"/>
          </a:xfrm>
          <a:prstGeom prst="rect">
            <a:avLst/>
          </a:prstGeom>
        </p:spPr>
      </p:pic>
    </p:spTree>
    <p:extLst>
      <p:ext uri="{BB962C8B-B14F-4D97-AF65-F5344CB8AC3E}">
        <p14:creationId xmlns:p14="http://schemas.microsoft.com/office/powerpoint/2010/main" val="305425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70101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202493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853" y="688669"/>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0"/>
            <a:ext cx="9144000" cy="688669"/>
          </a:xfrm>
          <a:prstGeom prst="rect">
            <a:avLst/>
          </a:prstGeom>
        </p:spPr>
      </p:pic>
    </p:spTree>
    <p:extLst>
      <p:ext uri="{BB962C8B-B14F-4D97-AF65-F5344CB8AC3E}">
        <p14:creationId xmlns:p14="http://schemas.microsoft.com/office/powerpoint/2010/main" val="50944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27D62-1235-324A-AB90-AD3194E13D6D}" type="datetimeFigureOut">
              <a:rPr lang="en-US" smtClean="0"/>
              <a:t>12/29/18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92462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127D62-1235-324A-AB90-AD3194E13D6D}" type="datetimeFigureOut">
              <a:rPr lang="en-US" smtClean="0"/>
              <a:t>12/29/18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412215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27D62-1235-324A-AB90-AD3194E13D6D}" type="datetimeFigureOut">
              <a:rPr lang="en-US" smtClean="0"/>
              <a:t>12/29/18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20445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27D62-1235-324A-AB90-AD3194E13D6D}" type="datetimeFigureOut">
              <a:rPr lang="en-US" smtClean="0"/>
              <a:t>12/29/18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12279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27D62-1235-324A-AB90-AD3194E13D6D}" type="datetimeFigureOut">
              <a:rPr lang="en-US" smtClean="0"/>
              <a:t>12/29/18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27950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27D62-1235-324A-AB90-AD3194E13D6D}" type="datetimeFigureOut">
              <a:rPr lang="en-US" smtClean="0"/>
              <a:t>12/29/18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12360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27D62-1235-324A-AB90-AD3194E13D6D}" type="datetimeFigureOut">
              <a:rPr lang="en-US" smtClean="0"/>
              <a:t>12/29/18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188846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8853" y="205298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27D62-1235-324A-AB90-AD3194E13D6D}" type="datetimeFigureOut">
              <a:rPr lang="en-US" smtClean="0"/>
              <a:t>12/29/18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02F3-AFF4-AA4A-B84F-336A8FBD4E88}" type="slidenum">
              <a:rPr lang="en-US" smtClean="0"/>
              <a:t>‹#›</a:t>
            </a:fld>
            <a:endParaRPr lang="en-US"/>
          </a:p>
        </p:txBody>
      </p:sp>
    </p:spTree>
    <p:extLst>
      <p:ext uri="{BB962C8B-B14F-4D97-AF65-F5344CB8AC3E}">
        <p14:creationId xmlns:p14="http://schemas.microsoft.com/office/powerpoint/2010/main" val="156852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bwMode="auto">
          <a:xfrm>
            <a:off x="1351729" y="1815299"/>
            <a:ext cx="6180137"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5400" b="1" dirty="0" smtClean="0">
                <a:solidFill>
                  <a:srgbClr val="0000FF"/>
                </a:solidFill>
              </a:rPr>
              <a:t>Adv. Biopharmaceutics </a:t>
            </a:r>
            <a:endParaRPr lang="en-US" sz="5400" b="1" dirty="0">
              <a:solidFill>
                <a:srgbClr val="0000FF"/>
              </a:solidFill>
            </a:endParaRPr>
          </a:p>
        </p:txBody>
      </p:sp>
      <p:sp>
        <p:nvSpPr>
          <p:cNvPr id="5" name="Subtitle 2"/>
          <p:cNvSpPr txBox="1">
            <a:spLocks/>
          </p:cNvSpPr>
          <p:nvPr>
            <p:custDataLst>
              <p:tags r:id="rId2"/>
            </p:custDataLst>
          </p:nvPr>
        </p:nvSpPr>
        <p:spPr bwMode="auto">
          <a:xfrm>
            <a:off x="1808928" y="3777650"/>
            <a:ext cx="4641079" cy="138499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defRPr sz="2800" b="1">
                <a:ln w="10160">
                  <a:solidFill>
                    <a:schemeClr val="accent5"/>
                  </a:solidFill>
                  <a:prstDash val="solid"/>
                </a:ln>
                <a:solidFill>
                  <a:sysClr val="windowText" lastClr="000000"/>
                </a:solidFill>
                <a:effectLst>
                  <a:outerShdw blurRad="38100" dist="22860" dir="5400000" algn="tl" rotWithShape="0">
                    <a:srgbClr val="000000">
                      <a:alpha val="30000"/>
                    </a:srgbClr>
                  </a:outerShdw>
                </a:effectLst>
              </a:defRPr>
            </a:lvl1pPr>
          </a:lstStyle>
          <a:p>
            <a:pPr algn="ctr"/>
            <a:r>
              <a:rPr lang="en-US" dirty="0"/>
              <a:t>Dr. Mohammed Sabbar</a:t>
            </a:r>
          </a:p>
          <a:p>
            <a:pPr algn="ctr"/>
            <a:r>
              <a:rPr lang="en-US" dirty="0"/>
              <a:t>College Of Pharmacy - </a:t>
            </a:r>
            <a:r>
              <a:rPr lang="en-US" dirty="0" err="1"/>
              <a:t>Basrah</a:t>
            </a:r>
            <a:r>
              <a:rPr lang="en-US" dirty="0"/>
              <a:t> </a:t>
            </a:r>
          </a:p>
          <a:p>
            <a:pPr algn="ctr"/>
            <a:r>
              <a:rPr lang="en-US" dirty="0" smtClean="0"/>
              <a:t>3</a:t>
            </a:r>
            <a:r>
              <a:rPr lang="en-US" baseline="30000" dirty="0" smtClean="0"/>
              <a:t>rd</a:t>
            </a:r>
            <a:r>
              <a:rPr lang="en-US" dirty="0" smtClean="0"/>
              <a:t>  </a:t>
            </a:r>
            <a:r>
              <a:rPr lang="en-US" dirty="0"/>
              <a:t>Oct. </a:t>
            </a:r>
            <a:r>
              <a:rPr lang="en-US" dirty="0" smtClean="0"/>
              <a:t>2018</a:t>
            </a:r>
            <a:endParaRPr lang="en-US" dirty="0"/>
          </a:p>
        </p:txBody>
      </p:sp>
      <p:sp>
        <p:nvSpPr>
          <p:cNvPr id="3" name="Rectangle 2"/>
          <p:cNvSpPr/>
          <p:nvPr/>
        </p:nvSpPr>
        <p:spPr>
          <a:xfrm>
            <a:off x="1103587" y="5470305"/>
            <a:ext cx="4477690" cy="523220"/>
          </a:xfrm>
          <a:prstGeom prst="rect">
            <a:avLst/>
          </a:prstGeom>
        </p:spPr>
        <p:txBody>
          <a:bodyPr wrap="square">
            <a:spAutoFit/>
          </a:bodyPr>
          <a:lstStyle/>
          <a:p>
            <a:r>
              <a:rPr lang="en-US" sz="2800" b="1" dirty="0">
                <a:solidFill>
                  <a:srgbClr val="FF0000"/>
                </a:solidFill>
              </a:rPr>
              <a:t>http://</a:t>
            </a:r>
            <a:r>
              <a:rPr lang="en-US" sz="2800" b="1" dirty="0" err="1">
                <a:solidFill>
                  <a:srgbClr val="FF0000"/>
                </a:solidFill>
              </a:rPr>
              <a:t>bit.do</a:t>
            </a:r>
            <a:r>
              <a:rPr lang="en-US" sz="2800" b="1" dirty="0">
                <a:solidFill>
                  <a:srgbClr val="FF0000"/>
                </a:solidFill>
              </a:rPr>
              <a:t>/ex2aD</a:t>
            </a:r>
          </a:p>
        </p:txBody>
      </p:sp>
      <p:pic>
        <p:nvPicPr>
          <p:cNvPr id="1026" name="Picture 2" descr="R 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007" y="4548022"/>
            <a:ext cx="1844566" cy="184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32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53" y="1"/>
            <a:ext cx="7582955" cy="734388"/>
          </a:xfrm>
        </p:spPr>
        <p:txBody>
          <a:bodyPr>
            <a:normAutofit/>
          </a:bodyPr>
          <a:lstStyle/>
          <a:p>
            <a:r>
              <a:rPr lang="en-US" sz="3200" b="1"/>
              <a:t>BARRIERS AVOIDING DRUG DELIVERY</a:t>
            </a:r>
            <a:endParaRPr lang="en-US" sz="320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contrast="-40000"/>
                    </a14:imgEffect>
                  </a14:imgLayer>
                </a14:imgProps>
              </a:ext>
            </a:extLst>
          </a:blip>
          <a:stretch>
            <a:fillRect/>
          </a:stretch>
        </p:blipFill>
        <p:spPr>
          <a:xfrm>
            <a:off x="778917" y="734389"/>
            <a:ext cx="7768116" cy="5955778"/>
          </a:xfrm>
          <a:prstGeom prst="rect">
            <a:avLst/>
          </a:prstGeom>
        </p:spPr>
      </p:pic>
    </p:spTree>
    <p:extLst>
      <p:ext uri="{BB962C8B-B14F-4D97-AF65-F5344CB8AC3E}">
        <p14:creationId xmlns:p14="http://schemas.microsoft.com/office/powerpoint/2010/main" val="684132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838" y="717430"/>
            <a:ext cx="6993924" cy="5632311"/>
          </a:xfrm>
          <a:prstGeom prst="rect">
            <a:avLst/>
          </a:prstGeom>
        </p:spPr>
        <p:txBody>
          <a:bodyPr wrap="square">
            <a:spAutoFit/>
          </a:bodyPr>
          <a:lstStyle/>
          <a:p>
            <a:endParaRPr lang="en-US" i="1" dirty="0" smtClean="0">
              <a:solidFill>
                <a:srgbClr val="000000"/>
              </a:solidFill>
              <a:latin typeface="Calibri" charset="0"/>
            </a:endParaRPr>
          </a:p>
          <a:p>
            <a:pPr marL="285750" indent="-285750">
              <a:buFont typeface="Arial" charset="0"/>
              <a:buChar char="•"/>
            </a:pPr>
            <a:r>
              <a:rPr lang="en-US" dirty="0" smtClean="0"/>
              <a:t>low </a:t>
            </a:r>
            <a:r>
              <a:rPr lang="en-US" dirty="0"/>
              <a:t>capacity of the </a:t>
            </a:r>
            <a:r>
              <a:rPr lang="en-US" dirty="0" err="1"/>
              <a:t>precorneal</a:t>
            </a:r>
            <a:r>
              <a:rPr lang="en-US" dirty="0"/>
              <a:t> area, the optimal drop volume is about 20 </a:t>
            </a:r>
            <a:r>
              <a:rPr lang="en-US" dirty="0" err="1" smtClean="0"/>
              <a:t>μL</a:t>
            </a:r>
            <a:r>
              <a:rPr lang="en-US" dirty="0" smtClean="0"/>
              <a:t>.</a:t>
            </a:r>
          </a:p>
          <a:p>
            <a:pPr marL="285750" indent="-285750">
              <a:buFont typeface="Arial" charset="0"/>
              <a:buChar char="•"/>
            </a:pPr>
            <a:r>
              <a:rPr lang="en-US" i="1" dirty="0" smtClean="0">
                <a:solidFill>
                  <a:srgbClr val="000000"/>
                </a:solidFill>
                <a:latin typeface="Calibri" charset="0"/>
              </a:rPr>
              <a:t>Rapid </a:t>
            </a:r>
            <a:r>
              <a:rPr lang="en-US" i="1" dirty="0" err="1">
                <a:solidFill>
                  <a:srgbClr val="000000"/>
                </a:solidFill>
                <a:latin typeface="Calibri" charset="0"/>
              </a:rPr>
              <a:t>precorneal</a:t>
            </a:r>
            <a:r>
              <a:rPr lang="en-US" i="1" dirty="0">
                <a:solidFill>
                  <a:srgbClr val="000000"/>
                </a:solidFill>
                <a:latin typeface="Calibri" charset="0"/>
              </a:rPr>
              <a:t> drug loss due to </a:t>
            </a:r>
            <a:r>
              <a:rPr lang="en-US" i="1" dirty="0" err="1" smtClean="0">
                <a:solidFill>
                  <a:srgbClr val="000000"/>
                </a:solidFill>
                <a:latin typeface="Calibri" charset="0"/>
              </a:rPr>
              <a:t>naso</a:t>
            </a:r>
            <a:r>
              <a:rPr lang="en-US" i="1" dirty="0" smtClean="0">
                <a:solidFill>
                  <a:srgbClr val="000000"/>
                </a:solidFill>
                <a:latin typeface="Calibri" charset="0"/>
              </a:rPr>
              <a:t> -lacrimal </a:t>
            </a:r>
            <a:r>
              <a:rPr lang="en-US" i="1" dirty="0">
                <a:solidFill>
                  <a:srgbClr val="000000"/>
                </a:solidFill>
                <a:latin typeface="Calibri" charset="0"/>
              </a:rPr>
              <a:t>drainage, </a:t>
            </a:r>
            <a:endParaRPr lang="en-US" i="1" dirty="0" smtClean="0">
              <a:solidFill>
                <a:srgbClr val="000000"/>
              </a:solidFill>
              <a:latin typeface="Calibri" charset="0"/>
            </a:endParaRPr>
          </a:p>
          <a:p>
            <a:pPr marL="285750" indent="-285750">
              <a:buFont typeface="Arial" charset="0"/>
              <a:buChar char="•"/>
            </a:pPr>
            <a:r>
              <a:rPr lang="en-US" i="1" dirty="0" smtClean="0">
                <a:solidFill>
                  <a:srgbClr val="000000"/>
                </a:solidFill>
                <a:latin typeface="Calibri" charset="0"/>
              </a:rPr>
              <a:t>Tear </a:t>
            </a:r>
            <a:r>
              <a:rPr lang="en-US" i="1" dirty="0">
                <a:solidFill>
                  <a:srgbClr val="000000"/>
                </a:solidFill>
                <a:latin typeface="Calibri" charset="0"/>
              </a:rPr>
              <a:t>turnover and drug dilution resulting in poor bioavailability. </a:t>
            </a:r>
            <a:endParaRPr lang="en-US" i="1" dirty="0" smtClean="0">
              <a:solidFill>
                <a:srgbClr val="000000"/>
              </a:solidFill>
              <a:latin typeface="Calibri" charset="0"/>
            </a:endParaRPr>
          </a:p>
          <a:p>
            <a:pPr marL="285750" indent="-285750">
              <a:buFont typeface="Arial" charset="0"/>
              <a:buChar char="•"/>
            </a:pPr>
            <a:endParaRPr lang="en-US" i="1" dirty="0">
              <a:solidFill>
                <a:srgbClr val="000000"/>
              </a:solidFill>
              <a:latin typeface="Calibri" charset="0"/>
            </a:endParaRPr>
          </a:p>
          <a:p>
            <a:endParaRPr lang="en-US" dirty="0"/>
          </a:p>
          <a:p>
            <a:pPr marL="285750" indent="-285750">
              <a:buFont typeface="Arial" charset="0"/>
              <a:buChar char="•"/>
            </a:pPr>
            <a:r>
              <a:rPr lang="en-US" dirty="0"/>
              <a:t> </a:t>
            </a:r>
            <a:r>
              <a:rPr lang="en-US" i="1" dirty="0"/>
              <a:t>to improve the ocular drug </a:t>
            </a:r>
            <a:r>
              <a:rPr lang="en-US" i="1" dirty="0" smtClean="0"/>
              <a:t>bioavailability </a:t>
            </a:r>
            <a:r>
              <a:rPr lang="en-US" dirty="0"/>
              <a:t> </a:t>
            </a:r>
            <a:r>
              <a:rPr lang="en-US" dirty="0" smtClean="0"/>
              <a:t>: researches on </a:t>
            </a:r>
            <a:r>
              <a:rPr lang="en-US" i="1" dirty="0" smtClean="0"/>
              <a:t>developing </a:t>
            </a:r>
            <a:r>
              <a:rPr lang="en-US" i="1" dirty="0"/>
              <a:t>controlled drug delivery </a:t>
            </a:r>
            <a:r>
              <a:rPr lang="en-US" i="1" dirty="0" smtClean="0"/>
              <a:t>systems such as:</a:t>
            </a:r>
          </a:p>
          <a:p>
            <a:endParaRPr lang="en-US" dirty="0"/>
          </a:p>
          <a:p>
            <a:pPr marL="342900" indent="-342900">
              <a:buFont typeface="+mj-lt"/>
              <a:buAutoNum type="arabicPeriod"/>
            </a:pPr>
            <a:r>
              <a:rPr lang="en-US" dirty="0"/>
              <a:t> </a:t>
            </a:r>
            <a:r>
              <a:rPr lang="en-US" i="1" dirty="0"/>
              <a:t>nanoparticles, liposomes, hydrogels, </a:t>
            </a:r>
            <a:r>
              <a:rPr lang="en-US" i="1" dirty="0" err="1"/>
              <a:t>ocuserts</a:t>
            </a:r>
            <a:r>
              <a:rPr lang="en-US" i="1" dirty="0"/>
              <a:t>, and </a:t>
            </a:r>
            <a:r>
              <a:rPr lang="en-US" i="1" dirty="0" err="1"/>
              <a:t>mucoadhesive</a:t>
            </a:r>
            <a:r>
              <a:rPr lang="en-US" i="1" dirty="0"/>
              <a:t> </a:t>
            </a:r>
            <a:r>
              <a:rPr lang="en-US" i="1" dirty="0" smtClean="0"/>
              <a:t>formulations and decreasing of dose volume</a:t>
            </a:r>
          </a:p>
          <a:p>
            <a:pPr marL="342900" indent="-342900">
              <a:buFont typeface="+mj-lt"/>
              <a:buAutoNum type="arabicPeriod"/>
            </a:pPr>
            <a:endParaRPr lang="en-US" i="1" dirty="0"/>
          </a:p>
          <a:p>
            <a:pPr marL="342900" indent="-342900">
              <a:buFont typeface="+mj-lt"/>
              <a:buAutoNum type="arabicPeriod"/>
            </a:pPr>
            <a:endParaRPr lang="en-US" i="1" dirty="0" smtClean="0"/>
          </a:p>
          <a:p>
            <a:pPr marL="342900" indent="-342900">
              <a:buFont typeface="+mj-lt"/>
              <a:buAutoNum type="arabicPeriod"/>
            </a:pPr>
            <a:r>
              <a:rPr lang="en-US" dirty="0" smtClean="0"/>
              <a:t> </a:t>
            </a:r>
            <a:r>
              <a:rPr lang="en-US" i="1" dirty="0"/>
              <a:t>offer many advantages over conventional dosage forms in terms of improving drug bioavailability, reducing toxicity and decreasing dosage frequency.</a:t>
            </a:r>
            <a:endParaRPr lang="en-US" i="1" dirty="0" smtClean="0"/>
          </a:p>
          <a:p>
            <a:endParaRPr lang="en-US" i="1" dirty="0"/>
          </a:p>
          <a:p>
            <a:endParaRPr lang="en-US" i="1" dirty="0" smtClean="0"/>
          </a:p>
          <a:p>
            <a:endParaRPr lang="en-US" dirty="0"/>
          </a:p>
        </p:txBody>
      </p:sp>
      <p:sp>
        <p:nvSpPr>
          <p:cNvPr id="3" name="Rectangle 2"/>
          <p:cNvSpPr/>
          <p:nvPr/>
        </p:nvSpPr>
        <p:spPr>
          <a:xfrm>
            <a:off x="1145894" y="0"/>
            <a:ext cx="7083706" cy="461665"/>
          </a:xfrm>
          <a:prstGeom prst="rect">
            <a:avLst/>
          </a:prstGeom>
        </p:spPr>
        <p:txBody>
          <a:bodyPr wrap="square">
            <a:spAutoFit/>
          </a:bodyPr>
          <a:lstStyle/>
          <a:p>
            <a:r>
              <a:rPr lang="en-US" sz="2400" b="1" dirty="0">
                <a:effectLst>
                  <a:glow rad="63500">
                    <a:schemeClr val="accent1">
                      <a:satMod val="175000"/>
                      <a:alpha val="40000"/>
                    </a:schemeClr>
                  </a:glow>
                </a:effectLst>
              </a:rPr>
              <a:t>Problems encountered by conventional ocular dosage </a:t>
            </a:r>
          </a:p>
        </p:txBody>
      </p:sp>
    </p:spTree>
    <p:extLst>
      <p:ext uri="{BB962C8B-B14F-4D97-AF65-F5344CB8AC3E}">
        <p14:creationId xmlns:p14="http://schemas.microsoft.com/office/powerpoint/2010/main" val="587884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858" y="0"/>
            <a:ext cx="5505994" cy="523220"/>
          </a:xfrm>
          <a:prstGeom prst="rect">
            <a:avLst/>
          </a:prstGeom>
        </p:spPr>
        <p:txBody>
          <a:bodyPr wrap="none">
            <a:spAutoFit/>
          </a:bodyPr>
          <a:lstStyle/>
          <a:p>
            <a:r>
              <a:rPr lang="en-US" sz="2800" b="1">
                <a:solidFill>
                  <a:srgbClr val="000000"/>
                </a:solidFill>
                <a:latin typeface="Calibri" charset="0"/>
              </a:rPr>
              <a:t>OCULAR DRUG DELIVERY SYSTEMS: </a:t>
            </a:r>
            <a:endParaRPr lang="en-US" sz="2800"/>
          </a:p>
        </p:txBody>
      </p:sp>
      <p:sp>
        <p:nvSpPr>
          <p:cNvPr id="3" name="Rectangle 2"/>
          <p:cNvSpPr/>
          <p:nvPr/>
        </p:nvSpPr>
        <p:spPr>
          <a:xfrm>
            <a:off x="529390" y="714328"/>
            <a:ext cx="7423484" cy="4832092"/>
          </a:xfrm>
          <a:prstGeom prst="rect">
            <a:avLst/>
          </a:prstGeom>
        </p:spPr>
        <p:txBody>
          <a:bodyPr wrap="square">
            <a:spAutoFit/>
          </a:bodyPr>
          <a:lstStyle/>
          <a:p>
            <a:r>
              <a:rPr lang="en-US" sz="2800" dirty="0" smtClean="0">
                <a:solidFill>
                  <a:srgbClr val="000000"/>
                </a:solidFill>
                <a:latin typeface="Calibri" charset="0"/>
              </a:rPr>
              <a:t>Ideal </a:t>
            </a:r>
            <a:r>
              <a:rPr lang="en-US" sz="2800" dirty="0">
                <a:solidFill>
                  <a:srgbClr val="000000"/>
                </a:solidFill>
                <a:latin typeface="Calibri" charset="0"/>
              </a:rPr>
              <a:t>control release ocular drug delivery system are</a:t>
            </a:r>
            <a:r>
              <a:rPr lang="en-US" sz="2800" dirty="0" smtClean="0">
                <a:solidFill>
                  <a:srgbClr val="000000"/>
                </a:solidFill>
                <a:latin typeface="Calibri" charset="0"/>
              </a:rPr>
              <a:t>:</a:t>
            </a:r>
          </a:p>
          <a:p>
            <a:pPr marL="514350" indent="-514350">
              <a:buFont typeface="+mj-lt"/>
              <a:buAutoNum type="arabicPeriod"/>
            </a:pPr>
            <a:r>
              <a:rPr lang="en-US" sz="2800" dirty="0" smtClean="0">
                <a:solidFill>
                  <a:srgbClr val="000000"/>
                </a:solidFill>
                <a:latin typeface="Calibri" charset="0"/>
              </a:rPr>
              <a:t>It </a:t>
            </a:r>
            <a:r>
              <a:rPr lang="en-US" sz="2800" dirty="0">
                <a:solidFill>
                  <a:srgbClr val="000000"/>
                </a:solidFill>
                <a:latin typeface="Calibri" charset="0"/>
              </a:rPr>
              <a:t>should not induce a foreign-body sensation or long lasting blurring. </a:t>
            </a:r>
            <a:endParaRPr lang="en-US" sz="2800" dirty="0" smtClean="0">
              <a:solidFill>
                <a:srgbClr val="000000"/>
              </a:solidFill>
              <a:latin typeface="Calibri" charset="0"/>
            </a:endParaRPr>
          </a:p>
          <a:p>
            <a:pPr marL="514350" indent="-514350">
              <a:buFont typeface="+mj-lt"/>
              <a:buAutoNum type="arabicPeriod"/>
            </a:pPr>
            <a:r>
              <a:rPr lang="en-US" sz="2800" dirty="0" smtClean="0">
                <a:solidFill>
                  <a:srgbClr val="000000"/>
                </a:solidFill>
                <a:latin typeface="Calibri" charset="0"/>
              </a:rPr>
              <a:t>It </a:t>
            </a:r>
            <a:r>
              <a:rPr lang="en-US" sz="2800" dirty="0">
                <a:solidFill>
                  <a:srgbClr val="000000"/>
                </a:solidFill>
                <a:latin typeface="Calibri" charset="0"/>
              </a:rPr>
              <a:t>should possess more local activity than systemic-effects. </a:t>
            </a:r>
            <a:endParaRPr lang="en-US" sz="2800" dirty="0" smtClean="0">
              <a:solidFill>
                <a:srgbClr val="000000"/>
              </a:solidFill>
              <a:latin typeface="Calibri" charset="0"/>
            </a:endParaRPr>
          </a:p>
          <a:p>
            <a:pPr marL="514350" indent="-514350">
              <a:buFont typeface="+mj-lt"/>
              <a:buAutoNum type="arabicPeriod"/>
            </a:pPr>
            <a:r>
              <a:rPr lang="en-US" sz="2800" dirty="0" smtClean="0">
                <a:solidFill>
                  <a:srgbClr val="000000"/>
                </a:solidFill>
                <a:latin typeface="Calibri" charset="0"/>
              </a:rPr>
              <a:t>It </a:t>
            </a:r>
            <a:r>
              <a:rPr lang="en-US" sz="2800" dirty="0">
                <a:solidFill>
                  <a:srgbClr val="000000"/>
                </a:solidFill>
                <a:latin typeface="Calibri" charset="0"/>
              </a:rPr>
              <a:t>must deliver the drug to the right place, i.e. in targeting the ciliary body. </a:t>
            </a:r>
            <a:endParaRPr lang="en-US" sz="2800" dirty="0" smtClean="0">
              <a:solidFill>
                <a:srgbClr val="000000"/>
              </a:solidFill>
              <a:latin typeface="Calibri" charset="0"/>
            </a:endParaRPr>
          </a:p>
          <a:p>
            <a:pPr marL="514350" indent="-514350">
              <a:buFont typeface="+mj-lt"/>
              <a:buAutoNum type="arabicPeriod"/>
            </a:pPr>
            <a:r>
              <a:rPr lang="en-US" sz="2800" dirty="0" smtClean="0">
                <a:solidFill>
                  <a:srgbClr val="000000"/>
                </a:solidFill>
                <a:latin typeface="Calibri" charset="0"/>
              </a:rPr>
              <a:t>It </a:t>
            </a:r>
            <a:r>
              <a:rPr lang="en-US" sz="2800" dirty="0">
                <a:solidFill>
                  <a:srgbClr val="000000"/>
                </a:solidFill>
                <a:latin typeface="Calibri" charset="0"/>
              </a:rPr>
              <a:t>should be easy to self-administer. </a:t>
            </a:r>
            <a:endParaRPr lang="en-US" sz="2800" dirty="0" smtClean="0">
              <a:solidFill>
                <a:srgbClr val="000000"/>
              </a:solidFill>
              <a:latin typeface="Calibri" charset="0"/>
            </a:endParaRPr>
          </a:p>
          <a:p>
            <a:pPr marL="514350" indent="-514350">
              <a:buFont typeface="+mj-lt"/>
              <a:buAutoNum type="arabicPeriod"/>
            </a:pPr>
            <a:r>
              <a:rPr lang="en-US" sz="2800" dirty="0" smtClean="0">
                <a:solidFill>
                  <a:srgbClr val="000000"/>
                </a:solidFill>
                <a:latin typeface="Calibri" charset="0"/>
              </a:rPr>
              <a:t>The </a:t>
            </a:r>
            <a:r>
              <a:rPr lang="en-US" sz="2800" dirty="0">
                <a:solidFill>
                  <a:srgbClr val="000000"/>
                </a:solidFill>
                <a:latin typeface="Calibri" charset="0"/>
              </a:rPr>
              <a:t>number of administrations per day should be reduced. </a:t>
            </a:r>
            <a:endParaRPr lang="en-US" sz="2800" dirty="0"/>
          </a:p>
        </p:txBody>
      </p:sp>
    </p:spTree>
    <p:extLst>
      <p:ext uri="{BB962C8B-B14F-4D97-AF65-F5344CB8AC3E}">
        <p14:creationId xmlns:p14="http://schemas.microsoft.com/office/powerpoint/2010/main" val="474854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643" y="-327548"/>
            <a:ext cx="7424019" cy="1143000"/>
          </a:xfrm>
        </p:spPr>
        <p:txBody>
          <a:bodyPr>
            <a:normAutofit fontScale="90000"/>
          </a:bodyPr>
          <a:lstStyle/>
          <a:p>
            <a:r>
              <a:rPr lang="en-US" sz="4000" b="1" dirty="0" smtClean="0">
                <a:solidFill>
                  <a:srgbClr val="FF0000"/>
                </a:solidFill>
              </a:rPr>
              <a:t>Mechanism </a:t>
            </a:r>
            <a:r>
              <a:rPr lang="en-US" sz="4000" b="1" smtClean="0">
                <a:solidFill>
                  <a:srgbClr val="FF0000"/>
                </a:solidFill>
              </a:rPr>
              <a:t>of ocular drug </a:t>
            </a:r>
            <a:r>
              <a:rPr lang="en-US" sz="4000" b="1" dirty="0" smtClean="0">
                <a:solidFill>
                  <a:srgbClr val="FF0000"/>
                </a:solidFill>
              </a:rPr>
              <a:t>absorption</a:t>
            </a:r>
            <a:endParaRPr lang="en-US" sz="4000" b="1" dirty="0">
              <a:solidFill>
                <a:srgbClr val="FF0000"/>
              </a:solidFill>
            </a:endParaRPr>
          </a:p>
        </p:txBody>
      </p:sp>
      <p:sp>
        <p:nvSpPr>
          <p:cNvPr id="3" name="Content Placeholder 2"/>
          <p:cNvSpPr>
            <a:spLocks noGrp="1"/>
          </p:cNvSpPr>
          <p:nvPr>
            <p:ph idx="1"/>
          </p:nvPr>
        </p:nvSpPr>
        <p:spPr>
          <a:xfrm>
            <a:off x="368853" y="930917"/>
            <a:ext cx="8229600" cy="4525963"/>
          </a:xfrm>
        </p:spPr>
        <p:txBody>
          <a:bodyPr>
            <a:normAutofit fontScale="85000" lnSpcReduction="20000"/>
          </a:bodyPr>
          <a:lstStyle/>
          <a:p>
            <a:r>
              <a:rPr lang="en-US" dirty="0" smtClean="0">
                <a:solidFill>
                  <a:srgbClr val="FF0000"/>
                </a:solidFill>
              </a:rPr>
              <a:t>Non-Corneal Absorption</a:t>
            </a:r>
            <a:endParaRPr lang="en-US" dirty="0">
              <a:solidFill>
                <a:srgbClr val="FF0000"/>
              </a:solidFill>
            </a:endParaRPr>
          </a:p>
          <a:p>
            <a:pPr marL="514350" indent="-514350">
              <a:buFont typeface="+mj-lt"/>
              <a:buAutoNum type="arabicPeriod"/>
            </a:pPr>
            <a:r>
              <a:rPr lang="en-US" dirty="0" smtClean="0"/>
              <a:t>Penetration </a:t>
            </a:r>
            <a:r>
              <a:rPr lang="en-US" dirty="0"/>
              <a:t>across Sclera &amp; </a:t>
            </a:r>
            <a:r>
              <a:rPr lang="en-US" dirty="0" err="1"/>
              <a:t>Conjuctiva</a:t>
            </a:r>
            <a:r>
              <a:rPr lang="en-US" dirty="0"/>
              <a:t> into Intra Ocular tissues</a:t>
            </a:r>
            <a:r>
              <a:rPr lang="en-US" dirty="0" smtClean="0"/>
              <a:t>•</a:t>
            </a:r>
          </a:p>
          <a:p>
            <a:pPr marL="514350" indent="-514350">
              <a:buFont typeface="+mj-lt"/>
              <a:buAutoNum type="arabicPeriod"/>
            </a:pPr>
            <a:r>
              <a:rPr lang="en-US" dirty="0" smtClean="0"/>
              <a:t>Non-Productive</a:t>
            </a:r>
            <a:r>
              <a:rPr lang="en-US" dirty="0"/>
              <a:t>: because penetrated drug is absorbed by general </a:t>
            </a:r>
            <a:r>
              <a:rPr lang="en-US" dirty="0" smtClean="0"/>
              <a:t>circulation.</a:t>
            </a:r>
          </a:p>
          <a:p>
            <a:endParaRPr lang="en-US" dirty="0"/>
          </a:p>
          <a:p>
            <a:r>
              <a:rPr lang="en-US" dirty="0" smtClean="0">
                <a:solidFill>
                  <a:srgbClr val="FF0000"/>
                </a:solidFill>
              </a:rPr>
              <a:t>Corneal Absorption</a:t>
            </a:r>
          </a:p>
          <a:p>
            <a:pPr marL="514350" indent="-514350">
              <a:buFont typeface="+mj-lt"/>
              <a:buAutoNum type="arabicPeriod"/>
            </a:pPr>
            <a:r>
              <a:rPr lang="en-US" dirty="0" smtClean="0"/>
              <a:t>Outer Epithelium: rate limiting barrier, with pore size 60A (small ionic and lipophilic molecules)</a:t>
            </a:r>
          </a:p>
          <a:p>
            <a:pPr marL="514350" indent="-514350">
              <a:buFont typeface="+mj-lt"/>
              <a:buAutoNum type="arabicPeriod"/>
            </a:pPr>
            <a:r>
              <a:rPr lang="en-US" dirty="0" smtClean="0"/>
              <a:t>Trans </a:t>
            </a:r>
            <a:r>
              <a:rPr lang="en-US" dirty="0"/>
              <a:t>cellular transport: transport between corneal epithelium &amp; </a:t>
            </a:r>
            <a:r>
              <a:rPr lang="en-US" dirty="0" smtClean="0"/>
              <a:t>stroma </a:t>
            </a:r>
          </a:p>
          <a:p>
            <a:endParaRPr lang="en-US" dirty="0"/>
          </a:p>
          <a:p>
            <a:pPr marL="514350" indent="-514350">
              <a:buFont typeface="+mj-lt"/>
              <a:buAutoNum type="arabicPeriod"/>
            </a:pPr>
            <a:endParaRPr lang="en-US" dirty="0"/>
          </a:p>
          <a:p>
            <a:endParaRPr lang="en-US" dirty="0"/>
          </a:p>
          <a:p>
            <a:endParaRPr lang="en-US" dirty="0"/>
          </a:p>
        </p:txBody>
      </p:sp>
    </p:spTree>
    <p:extLst>
      <p:ext uri="{BB962C8B-B14F-4D97-AF65-F5344CB8AC3E}">
        <p14:creationId xmlns:p14="http://schemas.microsoft.com/office/powerpoint/2010/main" val="828332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53" y="-268013"/>
            <a:ext cx="8229600" cy="1143000"/>
          </a:xfrm>
        </p:spPr>
        <p:txBody>
          <a:bodyPr>
            <a:normAutofit/>
          </a:bodyPr>
          <a:lstStyle/>
          <a:p>
            <a:r>
              <a:rPr lang="en-US" sz="3600" b="1" smtClean="0">
                <a:solidFill>
                  <a:srgbClr val="FF0000"/>
                </a:solidFill>
              </a:rPr>
              <a:t>Classes Of Ophthalmic </a:t>
            </a:r>
            <a:r>
              <a:rPr lang="en-US" sz="3600" b="1" dirty="0">
                <a:solidFill>
                  <a:srgbClr val="FF0000"/>
                </a:solidFill>
              </a:rPr>
              <a:t>Dosage Form</a:t>
            </a:r>
            <a:endParaRPr lang="en-US" sz="3600" dirty="0">
              <a:solidFill>
                <a:srgbClr val="FF0000"/>
              </a:solidFill>
            </a:endParaRPr>
          </a:p>
        </p:txBody>
      </p:sp>
      <p:sp>
        <p:nvSpPr>
          <p:cNvPr id="3" name="Content Placeholder 2"/>
          <p:cNvSpPr>
            <a:spLocks noGrp="1"/>
          </p:cNvSpPr>
          <p:nvPr>
            <p:ph idx="1"/>
          </p:nvPr>
        </p:nvSpPr>
        <p:spPr>
          <a:xfrm>
            <a:off x="85070" y="725216"/>
            <a:ext cx="4445877" cy="5778061"/>
          </a:xfrm>
          <a:ln>
            <a:solidFill>
              <a:schemeClr val="accent1"/>
            </a:solidFill>
          </a:ln>
        </p:spPr>
        <p:txBody>
          <a:bodyPr/>
          <a:lstStyle/>
          <a:p>
            <a:r>
              <a:rPr lang="en-US" dirty="0" smtClean="0"/>
              <a:t>Based on physical form</a:t>
            </a:r>
          </a:p>
          <a:p>
            <a:endParaRPr lang="en-US" dirty="0" smtClean="0"/>
          </a:p>
          <a:p>
            <a:pPr marL="514350" indent="-514350">
              <a:buFont typeface="+mj-lt"/>
              <a:buAutoNum type="arabicPeriod"/>
            </a:pPr>
            <a:r>
              <a:rPr lang="en-US" dirty="0" smtClean="0"/>
              <a:t>Aq. Solutions</a:t>
            </a:r>
          </a:p>
          <a:p>
            <a:pPr marL="514350" indent="-514350">
              <a:buFont typeface="+mj-lt"/>
              <a:buAutoNum type="arabicPeriod"/>
            </a:pPr>
            <a:r>
              <a:rPr lang="en-US" dirty="0" smtClean="0"/>
              <a:t>Aq. Suspension</a:t>
            </a:r>
          </a:p>
          <a:p>
            <a:pPr marL="514350" indent="-514350">
              <a:buFont typeface="+mj-lt"/>
              <a:buAutoNum type="arabicPeriod"/>
            </a:pPr>
            <a:r>
              <a:rPr lang="en-US" dirty="0" smtClean="0"/>
              <a:t>Ointments</a:t>
            </a:r>
          </a:p>
          <a:p>
            <a:pPr marL="514350" indent="-514350">
              <a:buFont typeface="+mj-lt"/>
              <a:buAutoNum type="arabicPeriod"/>
            </a:pPr>
            <a:r>
              <a:rPr lang="en-US" dirty="0" smtClean="0"/>
              <a:t>Gels</a:t>
            </a:r>
          </a:p>
          <a:p>
            <a:pPr marL="514350" indent="-514350">
              <a:buFont typeface="+mj-lt"/>
              <a:buAutoNum type="arabicPeriod"/>
            </a:pPr>
            <a:r>
              <a:rPr lang="en-US" dirty="0" smtClean="0"/>
              <a:t>Lotions</a:t>
            </a:r>
          </a:p>
          <a:p>
            <a:pPr marL="514350" indent="-514350">
              <a:buFont typeface="+mj-lt"/>
              <a:buAutoNum type="arabicPeriod"/>
            </a:pPr>
            <a:r>
              <a:rPr lang="en-US" dirty="0" smtClean="0"/>
              <a:t>Solid Insert</a:t>
            </a:r>
            <a:endParaRPr lang="en-US" dirty="0"/>
          </a:p>
        </p:txBody>
      </p:sp>
      <p:sp>
        <p:nvSpPr>
          <p:cNvPr id="4" name="Content Placeholder 2"/>
          <p:cNvSpPr txBox="1">
            <a:spLocks/>
          </p:cNvSpPr>
          <p:nvPr/>
        </p:nvSpPr>
        <p:spPr>
          <a:xfrm>
            <a:off x="4609772" y="701569"/>
            <a:ext cx="4534228" cy="5778061"/>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Based on Route of Adm.</a:t>
            </a:r>
          </a:p>
          <a:p>
            <a:endParaRPr lang="en-US" dirty="0" smtClean="0"/>
          </a:p>
          <a:p>
            <a:pPr marL="514350" indent="-514350">
              <a:buFont typeface="+mj-lt"/>
              <a:buAutoNum type="arabicPeriod"/>
            </a:pPr>
            <a:r>
              <a:rPr lang="en-US" dirty="0" smtClean="0"/>
              <a:t>Topical </a:t>
            </a:r>
            <a:r>
              <a:rPr lang="en-US" dirty="0"/>
              <a:t>solutions</a:t>
            </a:r>
            <a:r>
              <a:rPr lang="en-US" dirty="0" smtClean="0"/>
              <a:t>: </a:t>
            </a:r>
          </a:p>
          <a:p>
            <a:pPr marL="514350" indent="-514350">
              <a:buFont typeface="+mj-lt"/>
              <a:buAutoNum type="arabicPeriod"/>
            </a:pPr>
            <a:r>
              <a:rPr lang="en-US" dirty="0" smtClean="0"/>
              <a:t>Intra-ocular </a:t>
            </a:r>
            <a:r>
              <a:rPr lang="en-US" dirty="0"/>
              <a:t>solutions </a:t>
            </a:r>
            <a:endParaRPr lang="en-US" dirty="0" smtClean="0"/>
          </a:p>
          <a:p>
            <a:pPr marL="514350" indent="-514350">
              <a:buFont typeface="+mj-lt"/>
              <a:buAutoNum type="arabicPeriod"/>
            </a:pPr>
            <a:r>
              <a:rPr lang="en-US" dirty="0" smtClean="0"/>
              <a:t>Ophthalmic solution Injections:</a:t>
            </a:r>
            <a:endParaRPr lang="en-US" dirty="0"/>
          </a:p>
        </p:txBody>
      </p:sp>
    </p:spTree>
    <p:extLst>
      <p:ext uri="{BB962C8B-B14F-4D97-AF65-F5344CB8AC3E}">
        <p14:creationId xmlns:p14="http://schemas.microsoft.com/office/powerpoint/2010/main" val="1793781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179" y="416367"/>
            <a:ext cx="7375358" cy="1938992"/>
          </a:xfrm>
          <a:prstGeom prst="rect">
            <a:avLst/>
          </a:prstGeom>
        </p:spPr>
        <p:txBody>
          <a:bodyPr wrap="square">
            <a:spAutoFit/>
          </a:bodyPr>
          <a:lstStyle/>
          <a:p>
            <a:r>
              <a:rPr lang="en-US" sz="2400" dirty="0">
                <a:solidFill>
                  <a:srgbClr val="000000"/>
                </a:solidFill>
                <a:latin typeface="Calibri" charset="0"/>
              </a:rPr>
              <a:t>The primary approaches in the design of control release </a:t>
            </a:r>
            <a:r>
              <a:rPr lang="en-US" sz="2400" dirty="0" smtClean="0">
                <a:solidFill>
                  <a:srgbClr val="000000"/>
                </a:solidFill>
                <a:latin typeface="Calibri" charset="0"/>
              </a:rPr>
              <a:t>ODDS </a:t>
            </a:r>
          </a:p>
          <a:p>
            <a:endParaRPr lang="en-US" sz="2400" dirty="0">
              <a:solidFill>
                <a:srgbClr val="000000"/>
              </a:solidFill>
              <a:latin typeface="Calibri" charset="0"/>
            </a:endParaRPr>
          </a:p>
          <a:p>
            <a:r>
              <a:rPr lang="en-US" sz="2400" dirty="0" smtClean="0">
                <a:solidFill>
                  <a:srgbClr val="000000"/>
                </a:solidFill>
                <a:latin typeface="Calibri" charset="0"/>
              </a:rPr>
              <a:t>attempt </a:t>
            </a:r>
            <a:r>
              <a:rPr lang="en-US" sz="2400" dirty="0">
                <a:solidFill>
                  <a:srgbClr val="000000"/>
                </a:solidFill>
                <a:latin typeface="Calibri" charset="0"/>
              </a:rPr>
              <a:t>to slow down the drainage of drug by tear flow. </a:t>
            </a:r>
            <a:endParaRPr lang="en-US" sz="2400" dirty="0" smtClean="0">
              <a:solidFill>
                <a:srgbClr val="000000"/>
              </a:solidFill>
              <a:latin typeface="Calibri" charset="0"/>
            </a:endParaRPr>
          </a:p>
          <a:p>
            <a:r>
              <a:rPr lang="en-US" sz="2400" dirty="0" smtClean="0">
                <a:solidFill>
                  <a:srgbClr val="000000"/>
                </a:solidFill>
                <a:latin typeface="Calibri" charset="0"/>
              </a:rPr>
              <a:t>The </a:t>
            </a:r>
            <a:r>
              <a:rPr lang="en-US" sz="2400" dirty="0">
                <a:solidFill>
                  <a:srgbClr val="000000"/>
                </a:solidFill>
                <a:latin typeface="Calibri" charset="0"/>
              </a:rPr>
              <a:t>various formulations are explained as below </a:t>
            </a:r>
            <a:endParaRPr lang="en-US" sz="2400" dirty="0"/>
          </a:p>
        </p:txBody>
      </p:sp>
      <p:sp>
        <p:nvSpPr>
          <p:cNvPr id="3" name="Rectangle 2"/>
          <p:cNvSpPr/>
          <p:nvPr/>
        </p:nvSpPr>
        <p:spPr>
          <a:xfrm>
            <a:off x="288759" y="2486345"/>
            <a:ext cx="4415588" cy="3970318"/>
          </a:xfrm>
          <a:prstGeom prst="rect">
            <a:avLst/>
          </a:prstGeom>
        </p:spPr>
        <p:txBody>
          <a:bodyPr wrap="square">
            <a:spAutoFit/>
          </a:bodyPr>
          <a:lstStyle/>
          <a:p>
            <a:r>
              <a:rPr lang="en-US" b="1" dirty="0" smtClean="0">
                <a:solidFill>
                  <a:srgbClr val="000000"/>
                </a:solidFill>
                <a:latin typeface="Calibri" charset="0"/>
              </a:rPr>
              <a:t>A - Ophthalmic </a:t>
            </a:r>
            <a:r>
              <a:rPr lang="en-US" b="1" dirty="0">
                <a:solidFill>
                  <a:srgbClr val="000000"/>
                </a:solidFill>
                <a:latin typeface="Calibri" charset="0"/>
              </a:rPr>
              <a:t>Solutions of Drug </a:t>
            </a:r>
            <a:r>
              <a:rPr lang="en-US" b="1" dirty="0" err="1" smtClean="0">
                <a:solidFill>
                  <a:srgbClr val="000000"/>
                </a:solidFill>
                <a:latin typeface="Calibri" charset="0"/>
              </a:rPr>
              <a:t>Resinates</a:t>
            </a:r>
            <a:r>
              <a:rPr lang="en-US" b="1" dirty="0" smtClean="0">
                <a:solidFill>
                  <a:srgbClr val="000000"/>
                </a:solidFill>
                <a:latin typeface="Calibri" charset="0"/>
              </a:rPr>
              <a:t>:</a:t>
            </a:r>
          </a:p>
          <a:p>
            <a:r>
              <a:rPr lang="en-US" dirty="0"/>
              <a:t>The first successful control release ophthalmic product for topical application using ion exchange resin technology for treatment of glaucoma was </a:t>
            </a:r>
            <a:r>
              <a:rPr lang="en-US" dirty="0" err="1"/>
              <a:t>betaxolol</a:t>
            </a:r>
            <a:r>
              <a:rPr lang="en-US" dirty="0"/>
              <a:t> ionic suspension (</a:t>
            </a:r>
            <a:r>
              <a:rPr lang="en-US" dirty="0" err="1"/>
              <a:t>Betoptic</a:t>
            </a:r>
            <a:r>
              <a:rPr lang="en-US" dirty="0"/>
              <a:t> S, 0.25%). </a:t>
            </a:r>
            <a:endParaRPr lang="en-US" dirty="0" smtClean="0"/>
          </a:p>
          <a:p>
            <a:endParaRPr lang="en-US" dirty="0"/>
          </a:p>
          <a:p>
            <a:r>
              <a:rPr lang="en-US" dirty="0" smtClean="0"/>
              <a:t>In </a:t>
            </a:r>
            <a:r>
              <a:rPr lang="en-US" dirty="0"/>
              <a:t>this the drug is bound to </a:t>
            </a:r>
            <a:r>
              <a:rPr lang="en-US" dirty="0" err="1"/>
              <a:t>Amberlite</a:t>
            </a:r>
            <a:r>
              <a:rPr lang="en-US" dirty="0"/>
              <a:t> resin, a cationic exchange resin of </a:t>
            </a:r>
            <a:r>
              <a:rPr lang="en-US" dirty="0" err="1"/>
              <a:t>sulphonic</a:t>
            </a:r>
            <a:r>
              <a:rPr lang="en-US" dirty="0"/>
              <a:t> acid styrene-vinyl copolymer. </a:t>
            </a:r>
            <a:endParaRPr lang="en-US" dirty="0" smtClean="0"/>
          </a:p>
          <a:p>
            <a:r>
              <a:rPr lang="en-US" dirty="0" smtClean="0"/>
              <a:t>The </a:t>
            </a:r>
            <a:r>
              <a:rPr lang="en-US" dirty="0"/>
              <a:t>solution is also having </a:t>
            </a:r>
            <a:r>
              <a:rPr lang="en-US" dirty="0" err="1"/>
              <a:t>carbomer</a:t>
            </a:r>
            <a:r>
              <a:rPr lang="en-US" dirty="0"/>
              <a:t>(</a:t>
            </a:r>
            <a:r>
              <a:rPr lang="en-US" dirty="0" err="1"/>
              <a:t>Carbopol</a:t>
            </a:r>
            <a:r>
              <a:rPr lang="en-US" dirty="0"/>
              <a:t> 934P) which acts as an viscosity enhancer which helps in increasing the residence time of product in eye </a:t>
            </a:r>
            <a:r>
              <a:rPr lang="en-US" b="1" dirty="0" smtClean="0">
                <a:solidFill>
                  <a:srgbClr val="000000"/>
                </a:solidFill>
                <a:latin typeface="Calibri" charset="0"/>
              </a:rPr>
              <a:t> </a:t>
            </a:r>
            <a:endParaRPr lang="en-US" dirty="0"/>
          </a:p>
        </p:txBody>
      </p:sp>
      <p:pic>
        <p:nvPicPr>
          <p:cNvPr id="8" name="Picture 7"/>
          <p:cNvPicPr>
            <a:picLocks noChangeAspect="1"/>
          </p:cNvPicPr>
          <p:nvPr/>
        </p:nvPicPr>
        <p:blipFill rotWithShape="1">
          <a:blip r:embed="rId2"/>
          <a:srcRect l="22369" t="7609" r="14803"/>
          <a:stretch/>
        </p:blipFill>
        <p:spPr>
          <a:xfrm>
            <a:off x="4869306" y="2598820"/>
            <a:ext cx="2298031" cy="2534471"/>
          </a:xfrm>
          <a:prstGeom prst="rect">
            <a:avLst/>
          </a:prstGeom>
        </p:spPr>
      </p:pic>
      <p:pic>
        <p:nvPicPr>
          <p:cNvPr id="9" name="Picture 8"/>
          <p:cNvPicPr>
            <a:picLocks noChangeAspect="1"/>
          </p:cNvPicPr>
          <p:nvPr/>
        </p:nvPicPr>
        <p:blipFill rotWithShape="1">
          <a:blip r:embed="rId3"/>
          <a:srcRect l="20632" r="18973"/>
          <a:stretch/>
        </p:blipFill>
        <p:spPr>
          <a:xfrm>
            <a:off x="7464643" y="3866055"/>
            <a:ext cx="1679356" cy="2780632"/>
          </a:xfrm>
          <a:prstGeom prst="rect">
            <a:avLst/>
          </a:prstGeom>
        </p:spPr>
      </p:pic>
    </p:spTree>
    <p:extLst>
      <p:ext uri="{BB962C8B-B14F-4D97-AF65-F5344CB8AC3E}">
        <p14:creationId xmlns:p14="http://schemas.microsoft.com/office/powerpoint/2010/main" val="362873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822" y="0"/>
            <a:ext cx="7691662" cy="707886"/>
          </a:xfrm>
          <a:prstGeom prst="rect">
            <a:avLst/>
          </a:prstGeom>
        </p:spPr>
        <p:txBody>
          <a:bodyPr wrap="square">
            <a:spAutoFit/>
          </a:bodyPr>
          <a:lstStyle/>
          <a:p>
            <a:r>
              <a:rPr lang="en-US" sz="2000" dirty="0">
                <a:solidFill>
                  <a:srgbClr val="000000"/>
                </a:solidFill>
                <a:latin typeface="Calibri" charset="0"/>
              </a:rPr>
              <a:t>The primary approaches in the design of control release </a:t>
            </a:r>
            <a:r>
              <a:rPr lang="en-US" sz="2000" dirty="0" smtClean="0">
                <a:solidFill>
                  <a:srgbClr val="000000"/>
                </a:solidFill>
                <a:latin typeface="Calibri" charset="0"/>
              </a:rPr>
              <a:t>ODDS </a:t>
            </a:r>
          </a:p>
          <a:p>
            <a:endParaRPr lang="en-US" sz="2000" dirty="0">
              <a:solidFill>
                <a:srgbClr val="000000"/>
              </a:solidFill>
              <a:latin typeface="Calibri" charset="0"/>
            </a:endParaRPr>
          </a:p>
        </p:txBody>
      </p:sp>
      <p:sp>
        <p:nvSpPr>
          <p:cNvPr id="3" name="Rectangle 2"/>
          <p:cNvSpPr/>
          <p:nvPr/>
        </p:nvSpPr>
        <p:spPr>
          <a:xfrm>
            <a:off x="156413" y="707886"/>
            <a:ext cx="4812630" cy="5909310"/>
          </a:xfrm>
          <a:prstGeom prst="rect">
            <a:avLst/>
          </a:prstGeom>
        </p:spPr>
        <p:txBody>
          <a:bodyPr wrap="square">
            <a:spAutoFit/>
          </a:bodyPr>
          <a:lstStyle/>
          <a:p>
            <a:r>
              <a:rPr lang="en-US" b="1" dirty="0" smtClean="0">
                <a:solidFill>
                  <a:srgbClr val="000000"/>
                </a:solidFill>
                <a:latin typeface="Arial" charset="0"/>
                <a:ea typeface="Arial" charset="0"/>
                <a:cs typeface="Arial" charset="0"/>
              </a:rPr>
              <a:t>B - </a:t>
            </a:r>
            <a:r>
              <a:rPr lang="en-US" b="1" dirty="0">
                <a:latin typeface="Arial" charset="0"/>
                <a:ea typeface="Arial" charset="0"/>
                <a:cs typeface="Arial" charset="0"/>
              </a:rPr>
              <a:t>Viscous solutions and Hydrogels </a:t>
            </a:r>
            <a:r>
              <a:rPr lang="en-US" b="1" dirty="0" smtClean="0">
                <a:solidFill>
                  <a:srgbClr val="000000"/>
                </a:solidFill>
                <a:latin typeface="Arial" charset="0"/>
                <a:ea typeface="Arial" charset="0"/>
                <a:cs typeface="Arial" charset="0"/>
              </a:rPr>
              <a:t>:</a:t>
            </a:r>
          </a:p>
          <a:p>
            <a:r>
              <a:rPr lang="en-US" dirty="0">
                <a:latin typeface="Arial" charset="0"/>
                <a:ea typeface="Arial" charset="0"/>
                <a:cs typeface="Arial" charset="0"/>
              </a:rPr>
              <a:t>hydrogels is addition of hydrocolloids to aqueous drug solutions. Commonly used polymers in these formulations are cellulose derivatives, </a:t>
            </a:r>
            <a:r>
              <a:rPr lang="en-US" dirty="0" err="1">
                <a:latin typeface="Arial" charset="0"/>
                <a:ea typeface="Arial" charset="0"/>
                <a:cs typeface="Arial" charset="0"/>
              </a:rPr>
              <a:t>carbomers</a:t>
            </a:r>
            <a:r>
              <a:rPr lang="en-US" dirty="0">
                <a:latin typeface="Arial" charset="0"/>
                <a:ea typeface="Arial" charset="0"/>
                <a:cs typeface="Arial" charset="0"/>
              </a:rPr>
              <a:t>, polysaccharides, polyvinyl alcohol, polyvinyl </a:t>
            </a:r>
            <a:r>
              <a:rPr lang="en-US" dirty="0" err="1">
                <a:latin typeface="Arial" charset="0"/>
                <a:ea typeface="Arial" charset="0"/>
                <a:cs typeface="Arial" charset="0"/>
              </a:rPr>
              <a:t>pyrrolidone</a:t>
            </a:r>
            <a:r>
              <a:rPr lang="en-US" dirty="0">
                <a:latin typeface="Arial" charset="0"/>
                <a:ea typeface="Arial" charset="0"/>
                <a:cs typeface="Arial" charset="0"/>
              </a:rPr>
              <a:t> and recently, hyaluronic acid. </a:t>
            </a:r>
            <a:endParaRPr lang="en-US" dirty="0" smtClean="0">
              <a:latin typeface="Arial" charset="0"/>
              <a:ea typeface="Arial" charset="0"/>
              <a:cs typeface="Arial" charset="0"/>
            </a:endParaRPr>
          </a:p>
          <a:p>
            <a:endParaRPr lang="en-US" dirty="0">
              <a:latin typeface="Arial" charset="0"/>
              <a:ea typeface="Arial" charset="0"/>
              <a:cs typeface="Arial" charset="0"/>
            </a:endParaRPr>
          </a:p>
          <a:p>
            <a:r>
              <a:rPr lang="en-US" dirty="0">
                <a:latin typeface="Arial" charset="0"/>
                <a:ea typeface="Arial" charset="0"/>
                <a:cs typeface="Arial" charset="0"/>
              </a:rPr>
              <a:t>Gels permit longer residence time in the </a:t>
            </a:r>
            <a:r>
              <a:rPr lang="en-US" dirty="0" err="1">
                <a:latin typeface="Arial" charset="0"/>
                <a:ea typeface="Arial" charset="0"/>
                <a:cs typeface="Arial" charset="0"/>
              </a:rPr>
              <a:t>precorneal</a:t>
            </a:r>
            <a:r>
              <a:rPr lang="en-US" dirty="0">
                <a:latin typeface="Arial" charset="0"/>
                <a:ea typeface="Arial" charset="0"/>
                <a:cs typeface="Arial" charset="0"/>
              </a:rPr>
              <a:t> area than viscous solutions. Hence, the drug solution that gels in the </a:t>
            </a:r>
            <a:r>
              <a:rPr lang="en-US" dirty="0" err="1">
                <a:latin typeface="Arial" charset="0"/>
                <a:ea typeface="Arial" charset="0"/>
                <a:cs typeface="Arial" charset="0"/>
              </a:rPr>
              <a:t>conjuctival</a:t>
            </a:r>
            <a:r>
              <a:rPr lang="en-US" dirty="0">
                <a:latin typeface="Arial" charset="0"/>
                <a:ea typeface="Arial" charset="0"/>
                <a:cs typeface="Arial" charset="0"/>
              </a:rPr>
              <a:t> cul-de-sac and it is more acceptable. Hence these formulations are referred to as in-situ gel forming systems </a:t>
            </a:r>
            <a:endParaRPr lang="en-US" dirty="0" smtClean="0">
              <a:latin typeface="Arial" charset="0"/>
              <a:ea typeface="Arial" charset="0"/>
              <a:cs typeface="Arial" charset="0"/>
            </a:endParaRPr>
          </a:p>
          <a:p>
            <a:endParaRPr lang="en-US" dirty="0">
              <a:latin typeface="Arial" charset="0"/>
              <a:ea typeface="Arial" charset="0"/>
              <a:cs typeface="Arial" charset="0"/>
            </a:endParaRPr>
          </a:p>
          <a:p>
            <a:r>
              <a:rPr lang="en-US" dirty="0">
                <a:latin typeface="Arial" charset="0"/>
                <a:ea typeface="Arial" charset="0"/>
                <a:cs typeface="Arial" charset="0"/>
              </a:rPr>
              <a:t>The mechanisms which form sol to gel transition in the conjunctival pouch are due to change in pH, temperature, or due to change in ionic environment. E.g. </a:t>
            </a:r>
            <a:r>
              <a:rPr lang="en-US" dirty="0" err="1">
                <a:latin typeface="Arial" charset="0"/>
                <a:ea typeface="Arial" charset="0"/>
                <a:cs typeface="Arial" charset="0"/>
              </a:rPr>
              <a:t>Timolol</a:t>
            </a:r>
            <a:r>
              <a:rPr lang="en-US" dirty="0">
                <a:latin typeface="Arial" charset="0"/>
                <a:ea typeface="Arial" charset="0"/>
                <a:cs typeface="Arial" charset="0"/>
              </a:rPr>
              <a:t> formulation based on the </a:t>
            </a:r>
            <a:r>
              <a:rPr lang="en-US" dirty="0" err="1">
                <a:latin typeface="Arial" charset="0"/>
                <a:ea typeface="Arial" charset="0"/>
                <a:cs typeface="Arial" charset="0"/>
              </a:rPr>
              <a:t>gellan</a:t>
            </a:r>
            <a:r>
              <a:rPr lang="en-US" dirty="0">
                <a:latin typeface="Arial" charset="0"/>
                <a:ea typeface="Arial" charset="0"/>
                <a:cs typeface="Arial" charset="0"/>
              </a:rPr>
              <a:t> gum undergoes sol to gel transition due to the ionic content of the tears.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056" y="707886"/>
            <a:ext cx="4072128" cy="5998464"/>
          </a:xfrm>
          <a:prstGeom prst="rect">
            <a:avLst/>
          </a:prstGeom>
        </p:spPr>
      </p:pic>
    </p:spTree>
    <p:extLst>
      <p:ext uri="{BB962C8B-B14F-4D97-AF65-F5344CB8AC3E}">
        <p14:creationId xmlns:p14="http://schemas.microsoft.com/office/powerpoint/2010/main" val="2114924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822" y="0"/>
            <a:ext cx="7691662" cy="707886"/>
          </a:xfrm>
          <a:prstGeom prst="rect">
            <a:avLst/>
          </a:prstGeom>
        </p:spPr>
        <p:txBody>
          <a:bodyPr wrap="square">
            <a:spAutoFit/>
          </a:bodyPr>
          <a:lstStyle/>
          <a:p>
            <a:r>
              <a:rPr lang="en-US" sz="2000" dirty="0">
                <a:solidFill>
                  <a:srgbClr val="000000"/>
                </a:solidFill>
                <a:latin typeface="Calibri" charset="0"/>
              </a:rPr>
              <a:t>The primary approaches in the design of control release </a:t>
            </a:r>
            <a:r>
              <a:rPr lang="en-US" sz="2000" dirty="0" smtClean="0">
                <a:solidFill>
                  <a:srgbClr val="000000"/>
                </a:solidFill>
                <a:latin typeface="Calibri" charset="0"/>
              </a:rPr>
              <a:t>ODDS </a:t>
            </a:r>
          </a:p>
          <a:p>
            <a:endParaRPr lang="en-US" sz="2000" dirty="0">
              <a:solidFill>
                <a:srgbClr val="000000"/>
              </a:solidFill>
              <a:latin typeface="Calibri" charset="0"/>
            </a:endParaRPr>
          </a:p>
        </p:txBody>
      </p:sp>
      <p:sp>
        <p:nvSpPr>
          <p:cNvPr id="3" name="Rectangle 2"/>
          <p:cNvSpPr/>
          <p:nvPr/>
        </p:nvSpPr>
        <p:spPr>
          <a:xfrm>
            <a:off x="156412" y="707886"/>
            <a:ext cx="8819145" cy="6001643"/>
          </a:xfrm>
          <a:prstGeom prst="rect">
            <a:avLst/>
          </a:prstGeom>
        </p:spPr>
        <p:txBody>
          <a:bodyPr wrap="square">
            <a:spAutoFit/>
          </a:bodyPr>
          <a:lstStyle/>
          <a:p>
            <a:r>
              <a:rPr lang="en-US" sz="2400" b="1" dirty="0"/>
              <a:t>C. </a:t>
            </a:r>
            <a:r>
              <a:rPr lang="en-US" sz="2400" b="1" dirty="0" err="1"/>
              <a:t>Mucoadhesive</a:t>
            </a:r>
            <a:r>
              <a:rPr lang="en-US" sz="2400" b="1" dirty="0"/>
              <a:t> Formulations </a:t>
            </a:r>
            <a:r>
              <a:rPr lang="en-US" sz="2400" b="1" dirty="0" smtClean="0">
                <a:solidFill>
                  <a:srgbClr val="000000"/>
                </a:solidFill>
                <a:latin typeface="Calibri" charset="0"/>
              </a:rPr>
              <a:t>:</a:t>
            </a:r>
          </a:p>
          <a:p>
            <a:r>
              <a:rPr lang="en-US" sz="2400" dirty="0" err="1"/>
              <a:t>Mucoadhesion</a:t>
            </a:r>
            <a:r>
              <a:rPr lang="en-US" sz="2400" dirty="0"/>
              <a:t> is based on entanglement of non-covalent bonds between polymers and mucous. Commonly used polymers in these formulations are many high molecular weight polymers with different functional groups like carboxyl, hydroxyl, amino and </a:t>
            </a:r>
            <a:r>
              <a:rPr lang="en-US" sz="2400" dirty="0" err="1"/>
              <a:t>sulphate</a:t>
            </a:r>
            <a:r>
              <a:rPr lang="en-US" sz="2400" dirty="0"/>
              <a:t> which are capable of forming hydrogen bonds and not crossing biological membranes. </a:t>
            </a:r>
            <a:endParaRPr lang="en-US" sz="2400" dirty="0" smtClean="0"/>
          </a:p>
          <a:p>
            <a:endParaRPr lang="en-US" sz="2400" dirty="0"/>
          </a:p>
          <a:p>
            <a:r>
              <a:rPr lang="en-US" sz="2400" dirty="0"/>
              <a:t>The Charged polymers i.e. both anionic and cationic polymers show better </a:t>
            </a:r>
            <a:r>
              <a:rPr lang="en-US" sz="2400" dirty="0" err="1"/>
              <a:t>mucoadhesive</a:t>
            </a:r>
            <a:r>
              <a:rPr lang="en-US" sz="2400" dirty="0"/>
              <a:t> capacity than the non-ionic ones. </a:t>
            </a:r>
            <a:endParaRPr lang="en-US" sz="2400" dirty="0" smtClean="0"/>
          </a:p>
          <a:p>
            <a:r>
              <a:rPr lang="en-US" sz="2400" b="1" dirty="0" smtClean="0"/>
              <a:t>Anionic </a:t>
            </a:r>
            <a:r>
              <a:rPr lang="en-US" sz="2400" b="1" dirty="0"/>
              <a:t>polymers: </a:t>
            </a:r>
            <a:r>
              <a:rPr lang="en-US" sz="2400" dirty="0"/>
              <a:t>Sodium alginate, </a:t>
            </a:r>
            <a:r>
              <a:rPr lang="en-US" sz="2400" dirty="0" err="1"/>
              <a:t>Poloxamer</a:t>
            </a:r>
            <a:r>
              <a:rPr lang="en-US" sz="2400" dirty="0"/>
              <a:t>, </a:t>
            </a:r>
            <a:r>
              <a:rPr lang="en-US" sz="2400" dirty="0" err="1"/>
              <a:t>Carbomer</a:t>
            </a:r>
            <a:r>
              <a:rPr lang="en-US" sz="2400" dirty="0"/>
              <a:t>, Sodium </a:t>
            </a:r>
            <a:r>
              <a:rPr lang="en-US" sz="2400" dirty="0" err="1"/>
              <a:t>Carboxy</a:t>
            </a:r>
            <a:r>
              <a:rPr lang="en-US" sz="2400" dirty="0"/>
              <a:t> </a:t>
            </a:r>
            <a:r>
              <a:rPr lang="en-US" sz="2400" dirty="0" err="1"/>
              <a:t>Methoxy</a:t>
            </a:r>
            <a:r>
              <a:rPr lang="en-US" sz="2400" dirty="0"/>
              <a:t> Cellulose. </a:t>
            </a:r>
            <a:endParaRPr lang="en-US" sz="2400" dirty="0" smtClean="0"/>
          </a:p>
          <a:p>
            <a:r>
              <a:rPr lang="en-US" sz="2400" b="1" dirty="0" smtClean="0"/>
              <a:t>Cationic </a:t>
            </a:r>
            <a:r>
              <a:rPr lang="en-US" sz="2400" b="1" dirty="0"/>
              <a:t>polymers: </a:t>
            </a:r>
            <a:r>
              <a:rPr lang="en-US" sz="2400" dirty="0"/>
              <a:t>Chitosan. </a:t>
            </a:r>
            <a:endParaRPr lang="en-US" sz="2400" dirty="0" smtClean="0"/>
          </a:p>
          <a:p>
            <a:endParaRPr lang="en-US" sz="2400" dirty="0"/>
          </a:p>
          <a:p>
            <a:r>
              <a:rPr lang="en-US" sz="2400" dirty="0" smtClean="0"/>
              <a:t>This </a:t>
            </a:r>
            <a:r>
              <a:rPr lang="en-US" sz="2400" dirty="0"/>
              <a:t>formulation helps in increasing the residence time of drug in the eye. </a:t>
            </a:r>
          </a:p>
        </p:txBody>
      </p:sp>
    </p:spTree>
    <p:extLst>
      <p:ext uri="{BB962C8B-B14F-4D97-AF65-F5344CB8AC3E}">
        <p14:creationId xmlns:p14="http://schemas.microsoft.com/office/powerpoint/2010/main" val="886193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822" y="0"/>
            <a:ext cx="7691662" cy="707886"/>
          </a:xfrm>
          <a:prstGeom prst="rect">
            <a:avLst/>
          </a:prstGeom>
        </p:spPr>
        <p:txBody>
          <a:bodyPr wrap="square">
            <a:spAutoFit/>
          </a:bodyPr>
          <a:lstStyle/>
          <a:p>
            <a:r>
              <a:rPr lang="en-US" sz="2000" dirty="0">
                <a:solidFill>
                  <a:srgbClr val="000000"/>
                </a:solidFill>
                <a:latin typeface="Calibri" charset="0"/>
              </a:rPr>
              <a:t>The primary approaches in the design of control release </a:t>
            </a:r>
            <a:r>
              <a:rPr lang="en-US" sz="2000" dirty="0" smtClean="0">
                <a:solidFill>
                  <a:srgbClr val="000000"/>
                </a:solidFill>
                <a:latin typeface="Calibri" charset="0"/>
              </a:rPr>
              <a:t>ODDS </a:t>
            </a:r>
          </a:p>
          <a:p>
            <a:endParaRPr lang="en-US" sz="2000" dirty="0">
              <a:solidFill>
                <a:srgbClr val="000000"/>
              </a:solidFill>
              <a:latin typeface="Calibri" charset="0"/>
            </a:endParaRPr>
          </a:p>
        </p:txBody>
      </p:sp>
      <p:sp>
        <p:nvSpPr>
          <p:cNvPr id="3" name="Rectangle 2"/>
          <p:cNvSpPr/>
          <p:nvPr/>
        </p:nvSpPr>
        <p:spPr>
          <a:xfrm>
            <a:off x="156412" y="707886"/>
            <a:ext cx="8410071" cy="5940088"/>
          </a:xfrm>
          <a:prstGeom prst="rect">
            <a:avLst/>
          </a:prstGeom>
        </p:spPr>
        <p:txBody>
          <a:bodyPr wrap="square">
            <a:spAutoFit/>
          </a:bodyPr>
          <a:lstStyle/>
          <a:p>
            <a:r>
              <a:rPr lang="en-US" sz="2000" b="1" dirty="0"/>
              <a:t>D</a:t>
            </a:r>
            <a:r>
              <a:rPr lang="en-US" sz="2000" b="1" dirty="0" smtClean="0"/>
              <a:t>. Dispersed Systems </a:t>
            </a:r>
            <a:r>
              <a:rPr lang="en-US" sz="2000" b="1" dirty="0" smtClean="0">
                <a:solidFill>
                  <a:srgbClr val="000000"/>
                </a:solidFill>
                <a:latin typeface="Calibri" charset="0"/>
              </a:rPr>
              <a:t>:</a:t>
            </a:r>
          </a:p>
          <a:p>
            <a:r>
              <a:rPr lang="en-US" sz="2000" dirty="0"/>
              <a:t>These are based on liposomes, nanoparticles or </a:t>
            </a:r>
            <a:r>
              <a:rPr lang="en-US" sz="2000" dirty="0" err="1"/>
              <a:t>nanocapsules</a:t>
            </a:r>
            <a:r>
              <a:rPr lang="en-US" sz="2000" dirty="0"/>
              <a:t> and the development of </a:t>
            </a:r>
            <a:r>
              <a:rPr lang="en-US" sz="2000" dirty="0" err="1"/>
              <a:t>nanoproducts</a:t>
            </a:r>
            <a:r>
              <a:rPr lang="en-US" sz="2000" dirty="0"/>
              <a:t> was very challenging </a:t>
            </a:r>
            <a:endParaRPr lang="en-US" sz="2000" dirty="0" smtClean="0"/>
          </a:p>
          <a:p>
            <a:endParaRPr lang="en-US" sz="2000" dirty="0"/>
          </a:p>
          <a:p>
            <a:pPr marL="342900" indent="-342900">
              <a:buAutoNum type="arabicPeriod"/>
            </a:pPr>
            <a:r>
              <a:rPr lang="en-US" sz="2000" b="1" dirty="0" err="1" smtClean="0"/>
              <a:t>Lipsomes</a:t>
            </a:r>
            <a:r>
              <a:rPr lang="en-US" sz="2000" b="1" dirty="0"/>
              <a:t>: </a:t>
            </a:r>
            <a:r>
              <a:rPr lang="en-US" sz="2000" dirty="0"/>
              <a:t>The potential advantages achieved with the liposomes are the control of the rate of encapsulated drug and protection of the drug from the metabolic enzymes present at the tear corneal epithelium interface. </a:t>
            </a:r>
            <a:r>
              <a:rPr lang="en-US" sz="2000" dirty="0" smtClean="0"/>
              <a:t>The </a:t>
            </a:r>
            <a:r>
              <a:rPr lang="en-US" sz="2000" b="1" dirty="0"/>
              <a:t>drawbacks</a:t>
            </a:r>
            <a:r>
              <a:rPr lang="en-US" sz="2000" dirty="0"/>
              <a:t> associated with the liposomes in ocular drug delivery are due to </a:t>
            </a:r>
            <a:r>
              <a:rPr lang="en-US" sz="2000" u="sng" dirty="0"/>
              <a:t>short shelf life,</a:t>
            </a:r>
            <a:r>
              <a:rPr lang="en-US" sz="2000" dirty="0"/>
              <a:t> </a:t>
            </a:r>
            <a:r>
              <a:rPr lang="en-US" sz="2000" u="sng" dirty="0"/>
              <a:t>limited loading capacity and obstacles such as sterilization of the preparation</a:t>
            </a:r>
            <a:r>
              <a:rPr lang="en-US" sz="2000" dirty="0"/>
              <a:t>. </a:t>
            </a:r>
            <a:endParaRPr lang="en-US" sz="2000" dirty="0" smtClean="0"/>
          </a:p>
          <a:p>
            <a:pPr marL="342900" indent="-342900">
              <a:buAutoNum type="arabicPeriod"/>
            </a:pPr>
            <a:endParaRPr lang="en-US" sz="2000" dirty="0" smtClean="0"/>
          </a:p>
          <a:p>
            <a:pPr marL="342900" indent="-342900">
              <a:buAutoNum type="arabicPeriod"/>
            </a:pPr>
            <a:r>
              <a:rPr lang="en-US" sz="2000" b="1" dirty="0" smtClean="0"/>
              <a:t>Nanoparticles </a:t>
            </a:r>
            <a:endParaRPr lang="en-US" sz="2000" dirty="0"/>
          </a:p>
          <a:p>
            <a:pPr marL="358775"/>
            <a:r>
              <a:rPr lang="en-US" sz="2000" dirty="0"/>
              <a:t>This approach is considered mainly for the water soluble drugs. Nanoparticles are particulate drug delivery systems 10-1000 nm in the size in </a:t>
            </a:r>
            <a:r>
              <a:rPr lang="en-US" sz="2000" dirty="0" smtClean="0"/>
              <a:t>which </a:t>
            </a:r>
            <a:r>
              <a:rPr lang="en-US" sz="2000" dirty="0"/>
              <a:t>the drug may be dispersed, encapsulated or absorbed. </a:t>
            </a:r>
            <a:r>
              <a:rPr lang="en-US" sz="2000" dirty="0" smtClean="0"/>
              <a:t> </a:t>
            </a:r>
          </a:p>
          <a:p>
            <a:pPr marL="358775"/>
            <a:endParaRPr lang="en-US" sz="2000" dirty="0"/>
          </a:p>
          <a:p>
            <a:pPr marL="358775"/>
            <a:r>
              <a:rPr lang="en-US" sz="2000" dirty="0"/>
              <a:t>The polymers used for the preparation of ophthalmic nanoparticles are rapidly bio-degradable. Hence the nanoparticles are very promising as targeted drug carriers to inflamed region of the eye. </a:t>
            </a:r>
          </a:p>
        </p:txBody>
      </p:sp>
    </p:spTree>
    <p:extLst>
      <p:ext uri="{BB962C8B-B14F-4D97-AF65-F5344CB8AC3E}">
        <p14:creationId xmlns:p14="http://schemas.microsoft.com/office/powerpoint/2010/main" val="2119189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822" y="0"/>
            <a:ext cx="7691662" cy="707886"/>
          </a:xfrm>
          <a:prstGeom prst="rect">
            <a:avLst/>
          </a:prstGeom>
        </p:spPr>
        <p:txBody>
          <a:bodyPr wrap="square">
            <a:spAutoFit/>
          </a:bodyPr>
          <a:lstStyle/>
          <a:p>
            <a:r>
              <a:rPr lang="en-US" sz="2000" dirty="0">
                <a:solidFill>
                  <a:srgbClr val="000000"/>
                </a:solidFill>
                <a:latin typeface="Calibri" charset="0"/>
              </a:rPr>
              <a:t>The primary approaches in the design of control release </a:t>
            </a:r>
            <a:r>
              <a:rPr lang="en-US" sz="2000" dirty="0" smtClean="0">
                <a:solidFill>
                  <a:srgbClr val="000000"/>
                </a:solidFill>
                <a:latin typeface="Calibri" charset="0"/>
              </a:rPr>
              <a:t>ODDS </a:t>
            </a:r>
          </a:p>
          <a:p>
            <a:endParaRPr lang="en-US" sz="2000" dirty="0">
              <a:solidFill>
                <a:srgbClr val="000000"/>
              </a:solidFill>
              <a:latin typeface="Calibri" charset="0"/>
            </a:endParaRPr>
          </a:p>
        </p:txBody>
      </p:sp>
      <p:sp>
        <p:nvSpPr>
          <p:cNvPr id="3" name="Rectangle 2"/>
          <p:cNvSpPr/>
          <p:nvPr/>
        </p:nvSpPr>
        <p:spPr>
          <a:xfrm>
            <a:off x="156412" y="707886"/>
            <a:ext cx="8229599" cy="4247317"/>
          </a:xfrm>
          <a:prstGeom prst="rect">
            <a:avLst/>
          </a:prstGeom>
        </p:spPr>
        <p:txBody>
          <a:bodyPr wrap="square">
            <a:spAutoFit/>
          </a:bodyPr>
          <a:lstStyle/>
          <a:p>
            <a:pPr marL="274638" indent="-274638"/>
            <a:r>
              <a:rPr lang="en-US" b="1" dirty="0"/>
              <a:t>E</a:t>
            </a:r>
            <a:r>
              <a:rPr lang="en-US" b="1" dirty="0" smtClean="0"/>
              <a:t>. Ophthalmic-Inserts </a:t>
            </a:r>
            <a:r>
              <a:rPr lang="en-US" dirty="0"/>
              <a:t>Ophthalmic inserts are aimed at remaining for a long period of time in front of the </a:t>
            </a:r>
            <a:r>
              <a:rPr lang="en-US" dirty="0" smtClean="0"/>
              <a:t>eye. These </a:t>
            </a:r>
            <a:r>
              <a:rPr lang="en-US" dirty="0"/>
              <a:t>solid devices are intended to be placed in the conjunctival sac and to deliver the drug at a comparatively slow rate. </a:t>
            </a:r>
            <a:endParaRPr lang="en-US" dirty="0" smtClean="0"/>
          </a:p>
          <a:p>
            <a:pPr marL="274638" indent="-274638"/>
            <a:endParaRPr lang="en-US" dirty="0"/>
          </a:p>
          <a:p>
            <a:pPr marL="274638" indent="-274638"/>
            <a:r>
              <a:rPr lang="en-US" b="1" dirty="0"/>
              <a:t>The advantages of these systems are</a:t>
            </a:r>
            <a:r>
              <a:rPr lang="en-US" b="1" dirty="0" smtClean="0"/>
              <a:t>:</a:t>
            </a:r>
          </a:p>
          <a:p>
            <a:pPr marL="342900" indent="-342900">
              <a:buFont typeface="+mj-lt"/>
              <a:buAutoNum type="arabicPeriod"/>
            </a:pPr>
            <a:r>
              <a:rPr lang="en-US" dirty="0" smtClean="0"/>
              <a:t>Ocular </a:t>
            </a:r>
            <a:r>
              <a:rPr lang="en-US" dirty="0"/>
              <a:t>contact time is increased. </a:t>
            </a:r>
            <a:endParaRPr lang="en-US" dirty="0" smtClean="0"/>
          </a:p>
          <a:p>
            <a:pPr marL="342900" indent="-342900">
              <a:buFont typeface="+mj-lt"/>
              <a:buAutoNum type="arabicPeriod"/>
            </a:pPr>
            <a:r>
              <a:rPr lang="en-US" dirty="0" smtClean="0"/>
              <a:t>Accurate </a:t>
            </a:r>
            <a:r>
              <a:rPr lang="en-US" dirty="0"/>
              <a:t>dosing is possible. </a:t>
            </a:r>
            <a:endParaRPr lang="en-US" dirty="0" smtClean="0"/>
          </a:p>
          <a:p>
            <a:pPr marL="342900" indent="-342900">
              <a:buFont typeface="+mj-lt"/>
              <a:buAutoNum type="arabicPeriod"/>
            </a:pPr>
            <a:r>
              <a:rPr lang="en-US" dirty="0" smtClean="0"/>
              <a:t>Constant </a:t>
            </a:r>
            <a:r>
              <a:rPr lang="en-US" dirty="0"/>
              <a:t>and predictable rate of drug release can be achieved. </a:t>
            </a:r>
            <a:endParaRPr lang="en-US" dirty="0" smtClean="0"/>
          </a:p>
          <a:p>
            <a:pPr marL="342900" indent="-342900">
              <a:buFont typeface="+mj-lt"/>
              <a:buAutoNum type="arabicPeriod"/>
            </a:pPr>
            <a:r>
              <a:rPr lang="en-US" dirty="0" smtClean="0"/>
              <a:t>Systemic </a:t>
            </a:r>
            <a:r>
              <a:rPr lang="en-US" dirty="0"/>
              <a:t>absorption can be reduced and side effects can be reduced. </a:t>
            </a:r>
            <a:endParaRPr lang="en-US" dirty="0" smtClean="0"/>
          </a:p>
          <a:p>
            <a:pPr marL="342900" indent="-342900">
              <a:buFont typeface="+mj-lt"/>
              <a:buAutoNum type="arabicPeriod"/>
            </a:pPr>
            <a:r>
              <a:rPr lang="en-US" dirty="0" smtClean="0"/>
              <a:t>Increased </a:t>
            </a:r>
            <a:r>
              <a:rPr lang="en-US" dirty="0"/>
              <a:t>shelf life can be achieved Better patient compliance. </a:t>
            </a:r>
            <a:endParaRPr lang="en-US" dirty="0" smtClean="0"/>
          </a:p>
          <a:p>
            <a:pPr marL="342900" indent="-342900">
              <a:buFont typeface="+mj-lt"/>
              <a:buAutoNum type="arabicPeriod"/>
            </a:pPr>
            <a:r>
              <a:rPr lang="en-US" dirty="0" smtClean="0"/>
              <a:t>Targeting </a:t>
            </a:r>
            <a:r>
              <a:rPr lang="en-US" dirty="0"/>
              <a:t>to internal ocular tissues can be done. </a:t>
            </a: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a:p>
          <a:p>
            <a:r>
              <a:rPr lang="en-US" dirty="0" smtClean="0"/>
              <a:t>Types:</a:t>
            </a:r>
          </a:p>
          <a:p>
            <a:pPr marL="342900" indent="-342900">
              <a:buFont typeface="+mj-lt"/>
              <a:buAutoNum type="arabicPeriod"/>
            </a:pPr>
            <a:r>
              <a:rPr lang="en-US" b="1" dirty="0"/>
              <a:t>Non-erodible ocular insert: </a:t>
            </a:r>
            <a:r>
              <a:rPr lang="en-US" dirty="0"/>
              <a:t>include </a:t>
            </a:r>
            <a:r>
              <a:rPr lang="en-US" dirty="0" err="1"/>
              <a:t>Ocusert</a:t>
            </a:r>
            <a:r>
              <a:rPr lang="en-US" dirty="0"/>
              <a:t>, and Contact lens. </a:t>
            </a:r>
          </a:p>
        </p:txBody>
      </p:sp>
    </p:spTree>
    <p:extLst>
      <p:ext uri="{BB962C8B-B14F-4D97-AF65-F5344CB8AC3E}">
        <p14:creationId xmlns:p14="http://schemas.microsoft.com/office/powerpoint/2010/main" val="1228486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53" y="0"/>
            <a:ext cx="8229600" cy="1143000"/>
          </a:xfrm>
        </p:spPr>
        <p:txBody>
          <a:bodyPr>
            <a:normAutofit fontScale="90000"/>
          </a:bodyPr>
          <a:lstStyle/>
          <a:p>
            <a:r>
              <a:rPr lang="en-US" b="1" dirty="0">
                <a:effectLst>
                  <a:glow rad="63500">
                    <a:schemeClr val="accent1">
                      <a:satMod val="175000"/>
                      <a:alpha val="40000"/>
                    </a:schemeClr>
                  </a:glow>
                </a:effectLst>
              </a:rPr>
              <a:t>Ocular Drug </a:t>
            </a:r>
            <a:r>
              <a:rPr lang="en-US" b="1" dirty="0" smtClean="0">
                <a:effectLst>
                  <a:glow rad="63500">
                    <a:schemeClr val="accent1">
                      <a:satMod val="175000"/>
                      <a:alpha val="40000"/>
                    </a:schemeClr>
                  </a:glow>
                </a:effectLst>
              </a:rPr>
              <a:t>delivery System</a:t>
            </a:r>
            <a:br>
              <a:rPr lang="en-US" b="1" dirty="0" smtClean="0">
                <a:effectLst>
                  <a:glow rad="63500">
                    <a:schemeClr val="accent1">
                      <a:satMod val="175000"/>
                      <a:alpha val="40000"/>
                    </a:schemeClr>
                  </a:glow>
                </a:effectLst>
              </a:rPr>
            </a:br>
            <a:r>
              <a:rPr lang="en-US" b="1" dirty="0">
                <a:effectLst>
                  <a:glow rad="63500">
                    <a:schemeClr val="accent1">
                      <a:satMod val="175000"/>
                      <a:alpha val="40000"/>
                    </a:schemeClr>
                  </a:glow>
                </a:effectLst>
              </a:rPr>
              <a:t>ODDS</a:t>
            </a:r>
            <a:r>
              <a:rPr lang="en-US" dirty="0">
                <a:solidFill>
                  <a:srgbClr val="000000"/>
                </a:solidFill>
                <a:latin typeface="Calibri" charset="0"/>
              </a:rPr>
              <a:t> </a:t>
            </a:r>
            <a:endParaRPr lang="en-US" dirty="0"/>
          </a:p>
        </p:txBody>
      </p:sp>
      <p:sp>
        <p:nvSpPr>
          <p:cNvPr id="3" name="Content Placeholder 2"/>
          <p:cNvSpPr>
            <a:spLocks noGrp="1"/>
          </p:cNvSpPr>
          <p:nvPr>
            <p:ph idx="1"/>
          </p:nvPr>
        </p:nvSpPr>
        <p:spPr>
          <a:xfrm>
            <a:off x="368853" y="1352876"/>
            <a:ext cx="8229600" cy="4525963"/>
          </a:xfrm>
        </p:spPr>
        <p:txBody>
          <a:bodyPr/>
          <a:lstStyle/>
          <a:p>
            <a:pPr marL="0" indent="0" algn="ctr">
              <a:buNone/>
            </a:pPr>
            <a:r>
              <a:rPr lang="en-US" i="1" dirty="0">
                <a:solidFill>
                  <a:srgbClr val="000000"/>
                </a:solidFill>
                <a:latin typeface="Calibri" charset="0"/>
              </a:rPr>
              <a:t>Drug delivery to eye has always been a daunting </a:t>
            </a:r>
            <a:r>
              <a:rPr lang="en-US" i="1" dirty="0" smtClean="0">
                <a:solidFill>
                  <a:srgbClr val="000000"/>
                </a:solidFill>
                <a:latin typeface="Calibri" charset="0"/>
              </a:rPr>
              <a:t>(frightening) task </a:t>
            </a:r>
            <a:r>
              <a:rPr lang="en-US" i="1" dirty="0">
                <a:solidFill>
                  <a:srgbClr val="000000"/>
                </a:solidFill>
                <a:latin typeface="Calibri" charset="0"/>
              </a:rPr>
              <a:t>in the field of pharmaceutical research </a:t>
            </a:r>
          </a:p>
          <a:p>
            <a:endParaRPr lang="en-US" i="1" dirty="0" smtClean="0">
              <a:solidFill>
                <a:srgbClr val="000000"/>
              </a:solidFill>
              <a:latin typeface="Calibri" charset="0"/>
            </a:endParaRPr>
          </a:p>
          <a:p>
            <a:pPr marL="0" indent="0">
              <a:buNone/>
            </a:pPr>
            <a:r>
              <a:rPr lang="en-US" i="1" dirty="0" smtClean="0">
                <a:solidFill>
                  <a:srgbClr val="000000"/>
                </a:solidFill>
                <a:latin typeface="Calibri" charset="0"/>
              </a:rPr>
              <a:t>Due to:</a:t>
            </a:r>
          </a:p>
          <a:p>
            <a:r>
              <a:rPr lang="en-US" i="1" dirty="0" smtClean="0">
                <a:solidFill>
                  <a:srgbClr val="000000"/>
                </a:solidFill>
                <a:latin typeface="Calibri" charset="0"/>
              </a:rPr>
              <a:t>The unique </a:t>
            </a:r>
            <a:r>
              <a:rPr lang="en-US" i="1" dirty="0">
                <a:solidFill>
                  <a:srgbClr val="000000"/>
                </a:solidFill>
                <a:latin typeface="Calibri" charset="0"/>
              </a:rPr>
              <a:t>anatomy and physiology of the eye </a:t>
            </a:r>
            <a:endParaRPr lang="en-US" dirty="0"/>
          </a:p>
          <a:p>
            <a:endParaRPr lang="en-US" dirty="0"/>
          </a:p>
        </p:txBody>
      </p:sp>
    </p:spTree>
    <p:extLst>
      <p:ext uri="{BB962C8B-B14F-4D97-AF65-F5344CB8AC3E}">
        <p14:creationId xmlns:p14="http://schemas.microsoft.com/office/powerpoint/2010/main" val="540228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275179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21923" y="0"/>
            <a:ext cx="3298633" cy="523220"/>
          </a:xfrm>
          <a:prstGeom prst="rect">
            <a:avLst/>
          </a:prstGeom>
          <a:noFill/>
        </p:spPr>
        <p:txBody>
          <a:bodyPr wrap="square" rtlCol="0">
            <a:spAutoFit/>
          </a:bodyPr>
          <a:lstStyle/>
          <a:p>
            <a:pPr marL="0" algn="ctr" defTabSz="457200" rtl="1" eaLnBrk="1" latinLnBrk="0" hangingPunct="1"/>
            <a:r>
              <a:rPr lang="en-US" sz="2800" b="1" dirty="0" smtClean="0">
                <a:effectLst>
                  <a:glow rad="63500">
                    <a:schemeClr val="accent1">
                      <a:satMod val="175000"/>
                      <a:alpha val="40000"/>
                    </a:schemeClr>
                  </a:glow>
                </a:effectLst>
              </a:rPr>
              <a:t>Anatomy</a:t>
            </a:r>
            <a:endParaRPr lang="en-US" sz="2800" b="1" dirty="0">
              <a:effectLst>
                <a:glow rad="63500">
                  <a:schemeClr val="accent1">
                    <a:satMod val="175000"/>
                    <a:alpha val="40000"/>
                  </a:schemeClr>
                </a:glow>
              </a:effectLst>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200" y="317500"/>
            <a:ext cx="8729472" cy="6205728"/>
          </a:xfrm>
          <a:prstGeom prst="rect">
            <a:avLst/>
          </a:prstGeom>
        </p:spPr>
      </p:pic>
    </p:spTree>
    <p:extLst>
      <p:ext uri="{BB962C8B-B14F-4D97-AF65-F5344CB8AC3E}">
        <p14:creationId xmlns:p14="http://schemas.microsoft.com/office/powerpoint/2010/main" val="1255655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0290" y="567559"/>
            <a:ext cx="5904335" cy="6011041"/>
          </a:xfrm>
        </p:spPr>
      </p:pic>
    </p:spTree>
    <p:extLst>
      <p:ext uri="{BB962C8B-B14F-4D97-AF65-F5344CB8AC3E}">
        <p14:creationId xmlns:p14="http://schemas.microsoft.com/office/powerpoint/2010/main" val="878606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6581" y="0"/>
            <a:ext cx="2642903" cy="523220"/>
          </a:xfrm>
          <a:prstGeom prst="rect">
            <a:avLst/>
          </a:prstGeom>
        </p:spPr>
        <p:txBody>
          <a:bodyPr wrap="none">
            <a:spAutoFit/>
          </a:bodyPr>
          <a:lstStyle/>
          <a:p>
            <a:r>
              <a:rPr lang="en-US" sz="2800" b="1" dirty="0" smtClean="0">
                <a:solidFill>
                  <a:srgbClr val="000000"/>
                </a:solidFill>
                <a:latin typeface="Calibri" charset="0"/>
              </a:rPr>
              <a:t>Diseases of eye: </a:t>
            </a:r>
            <a:endParaRPr lang="en-US" sz="2800" dirty="0"/>
          </a:p>
        </p:txBody>
      </p:sp>
      <p:sp>
        <p:nvSpPr>
          <p:cNvPr id="3" name="Rectangle 2"/>
          <p:cNvSpPr/>
          <p:nvPr/>
        </p:nvSpPr>
        <p:spPr>
          <a:xfrm>
            <a:off x="804440" y="766966"/>
            <a:ext cx="6748187" cy="3046988"/>
          </a:xfrm>
          <a:prstGeom prst="rect">
            <a:avLst/>
          </a:prstGeom>
        </p:spPr>
        <p:txBody>
          <a:bodyPr wrap="square">
            <a:spAutoFit/>
          </a:bodyPr>
          <a:lstStyle/>
          <a:p>
            <a:r>
              <a:rPr lang="en-US" sz="2400" b="1" dirty="0">
                <a:solidFill>
                  <a:srgbClr val="000000"/>
                </a:solidFill>
                <a:latin typeface="Calibri" charset="0"/>
              </a:rPr>
              <a:t>According to the location of diseases, ocular disorders are grouped as </a:t>
            </a:r>
            <a:endParaRPr lang="en-US" sz="2400" b="1" dirty="0" smtClean="0">
              <a:solidFill>
                <a:srgbClr val="000000"/>
              </a:solidFill>
              <a:latin typeface="Calibri" charset="0"/>
            </a:endParaRPr>
          </a:p>
          <a:p>
            <a:endParaRPr lang="en-US" sz="2400" b="1" dirty="0" smtClean="0">
              <a:solidFill>
                <a:srgbClr val="000000"/>
              </a:solidFill>
              <a:latin typeface="Calibri" charset="0"/>
            </a:endParaRPr>
          </a:p>
          <a:p>
            <a:r>
              <a:rPr lang="en-US" sz="2400" dirty="0" smtClean="0">
                <a:solidFill>
                  <a:srgbClr val="000000"/>
                </a:solidFill>
                <a:latin typeface="Calibri" charset="0"/>
              </a:rPr>
              <a:t>Periocular </a:t>
            </a:r>
            <a:r>
              <a:rPr lang="en-US" sz="2400" dirty="0">
                <a:solidFill>
                  <a:srgbClr val="000000"/>
                </a:solidFill>
                <a:latin typeface="Calibri" charset="0"/>
              </a:rPr>
              <a:t>diseases, </a:t>
            </a:r>
            <a:endParaRPr lang="en-US" sz="2400" dirty="0" smtClean="0">
              <a:solidFill>
                <a:srgbClr val="000000"/>
              </a:solidFill>
              <a:latin typeface="Calibri" charset="0"/>
            </a:endParaRPr>
          </a:p>
          <a:p>
            <a:pPr marL="863600" indent="-457200">
              <a:buFont typeface="+mj-lt"/>
              <a:buAutoNum type="arabicPeriod"/>
            </a:pPr>
            <a:r>
              <a:rPr lang="en-US" sz="2400" b="1" dirty="0">
                <a:solidFill>
                  <a:srgbClr val="000000"/>
                </a:solidFill>
                <a:latin typeface="Calibri" charset="0"/>
              </a:rPr>
              <a:t>Keratitis: </a:t>
            </a:r>
            <a:r>
              <a:rPr lang="en-US" sz="2400" b="1" dirty="0" smtClean="0">
                <a:solidFill>
                  <a:srgbClr val="000000"/>
                </a:solidFill>
                <a:latin typeface="Calibri" charset="0"/>
              </a:rPr>
              <a:t>on cornea</a:t>
            </a:r>
            <a:endParaRPr lang="en-US" sz="2400" b="1" dirty="0">
              <a:solidFill>
                <a:srgbClr val="000000"/>
              </a:solidFill>
              <a:latin typeface="Calibri" charset="0"/>
            </a:endParaRPr>
          </a:p>
          <a:p>
            <a:pPr marL="863600" indent="-457200">
              <a:buFont typeface="+mj-lt"/>
              <a:buAutoNum type="arabicPeriod"/>
            </a:pPr>
            <a:r>
              <a:rPr lang="en-US" sz="2400" b="1" dirty="0">
                <a:solidFill>
                  <a:srgbClr val="000000"/>
                </a:solidFill>
                <a:latin typeface="Calibri" charset="0"/>
              </a:rPr>
              <a:t>Trachoma: </a:t>
            </a:r>
            <a:r>
              <a:rPr lang="en-US" sz="2400" b="1" dirty="0" smtClean="0">
                <a:solidFill>
                  <a:srgbClr val="000000"/>
                </a:solidFill>
                <a:latin typeface="Calibri" charset="0"/>
              </a:rPr>
              <a:t>on conjunctiva </a:t>
            </a:r>
            <a:endParaRPr lang="en-US" sz="2400" b="1" dirty="0">
              <a:solidFill>
                <a:srgbClr val="000000"/>
              </a:solidFill>
              <a:latin typeface="Calibri" charset="0"/>
            </a:endParaRPr>
          </a:p>
          <a:p>
            <a:pPr marL="863600" indent="-457200">
              <a:buFont typeface="+mj-lt"/>
              <a:buAutoNum type="arabicPeriod"/>
            </a:pPr>
            <a:r>
              <a:rPr lang="en-US" sz="2400" b="1" dirty="0">
                <a:solidFill>
                  <a:srgbClr val="000000"/>
                </a:solidFill>
                <a:latin typeface="Calibri" charset="0"/>
              </a:rPr>
              <a:t>Dry Eye</a:t>
            </a:r>
            <a:r>
              <a:rPr lang="en-US" sz="2400" b="1" dirty="0" smtClean="0">
                <a:solidFill>
                  <a:srgbClr val="000000"/>
                </a:solidFill>
                <a:latin typeface="Calibri" charset="0"/>
              </a:rPr>
              <a:t>: </a:t>
            </a:r>
            <a:r>
              <a:rPr lang="en-US" sz="2400" dirty="0"/>
              <a:t>composition of tears is changed, or an inadequate </a:t>
            </a:r>
            <a:r>
              <a:rPr lang="en-US" sz="2400" dirty="0" smtClean="0"/>
              <a:t>volume</a:t>
            </a:r>
            <a:endParaRPr lang="en-US" sz="2400" dirty="0"/>
          </a:p>
        </p:txBody>
      </p:sp>
    </p:spTree>
    <p:extLst>
      <p:ext uri="{BB962C8B-B14F-4D97-AF65-F5344CB8AC3E}">
        <p14:creationId xmlns:p14="http://schemas.microsoft.com/office/powerpoint/2010/main" val="649972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809" y="939878"/>
            <a:ext cx="7062537" cy="3600986"/>
          </a:xfrm>
          <a:prstGeom prst="rect">
            <a:avLst/>
          </a:prstGeom>
        </p:spPr>
        <p:txBody>
          <a:bodyPr wrap="square">
            <a:spAutoFit/>
          </a:bodyPr>
          <a:lstStyle/>
          <a:p>
            <a:r>
              <a:rPr lang="en-US" sz="3200" b="1" dirty="0">
                <a:solidFill>
                  <a:srgbClr val="000000"/>
                </a:solidFill>
                <a:latin typeface="Calibri" charset="0"/>
              </a:rPr>
              <a:t>Intraocular diseases. </a:t>
            </a:r>
          </a:p>
          <a:p>
            <a:pPr marL="514350" indent="-514350">
              <a:buFont typeface="+mj-lt"/>
              <a:buAutoNum type="arabicPeriod"/>
            </a:pPr>
            <a:r>
              <a:rPr lang="en-US" sz="2800" dirty="0"/>
              <a:t>intraocular infections :infections in the inner eye, including the aqueous humor, iris, vitreous humor and </a:t>
            </a:r>
            <a:r>
              <a:rPr lang="en-US" sz="2800" dirty="0" smtClean="0"/>
              <a:t>retina</a:t>
            </a:r>
          </a:p>
          <a:p>
            <a:pPr marL="514350" indent="-514350">
              <a:buFont typeface="+mj-lt"/>
              <a:buAutoNum type="arabicPeriod"/>
            </a:pPr>
            <a:endParaRPr lang="en-US" sz="2800" dirty="0" smtClean="0"/>
          </a:p>
          <a:p>
            <a:pPr marL="514350" indent="-514350">
              <a:buFont typeface="+mj-lt"/>
              <a:buAutoNum type="arabicPeriod"/>
            </a:pPr>
            <a:r>
              <a:rPr lang="en-US" sz="2800" dirty="0" smtClean="0"/>
              <a:t>Glaucoma</a:t>
            </a:r>
            <a:r>
              <a:rPr lang="en-US" sz="2800" dirty="0"/>
              <a:t>, considered to be one of the major ophthalmic clinical problems in the world </a:t>
            </a:r>
            <a:r>
              <a:rPr lang="en-US" sz="2800" dirty="0" smtClean="0"/>
              <a:t>  </a:t>
            </a:r>
            <a:endParaRPr lang="en-US" sz="2800" dirty="0"/>
          </a:p>
        </p:txBody>
      </p:sp>
    </p:spTree>
    <p:extLst>
      <p:ext uri="{BB962C8B-B14F-4D97-AF65-F5344CB8AC3E}">
        <p14:creationId xmlns:p14="http://schemas.microsoft.com/office/powerpoint/2010/main" val="2064398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121" y="-61966"/>
            <a:ext cx="7151064" cy="1143000"/>
          </a:xfrm>
        </p:spPr>
        <p:txBody>
          <a:bodyPr>
            <a:normAutofit fontScale="90000"/>
          </a:bodyPr>
          <a:lstStyle/>
          <a:p>
            <a:r>
              <a:rPr lang="en-US" sz="4000" b="1">
                <a:solidFill>
                  <a:srgbClr val="FF0000"/>
                </a:solidFill>
              </a:rPr>
              <a:t>Ocular drug delivery </a:t>
            </a:r>
            <a:r>
              <a:rPr lang="en-US" sz="4000" b="1" smtClean="0">
                <a:solidFill>
                  <a:srgbClr val="FF0000"/>
                </a:solidFill>
              </a:rPr>
              <a:t>routes </a:t>
            </a:r>
            <a:r>
              <a:rPr lang="en-US" sz="4000" b="1">
                <a:solidFill>
                  <a:srgbClr val="FF0000"/>
                </a:solidFill>
              </a:rPr>
              <a:t>pathways</a:t>
            </a:r>
          </a:p>
        </p:txBody>
      </p:sp>
      <p:sp>
        <p:nvSpPr>
          <p:cNvPr id="3" name="Content Placeholder 2"/>
          <p:cNvSpPr>
            <a:spLocks noGrp="1"/>
          </p:cNvSpPr>
          <p:nvPr>
            <p:ph idx="1"/>
          </p:nvPr>
        </p:nvSpPr>
        <p:spPr>
          <a:xfrm>
            <a:off x="368853" y="1165879"/>
            <a:ext cx="8229600" cy="4525963"/>
          </a:xfrm>
        </p:spPr>
        <p:txBody>
          <a:bodyPr>
            <a:normAutofit lnSpcReduction="10000"/>
          </a:bodyPr>
          <a:lstStyle/>
          <a:p>
            <a:pPr marL="498475" indent="-498475">
              <a:buNone/>
            </a:pPr>
            <a:r>
              <a:rPr lang="en-US" dirty="0"/>
              <a:t>I. The cornea is the main route through </a:t>
            </a:r>
            <a:r>
              <a:rPr lang="en-US" dirty="0" smtClean="0"/>
              <a:t>which ocular </a:t>
            </a:r>
            <a:r>
              <a:rPr lang="en-US" dirty="0"/>
              <a:t>topically administered drugs reach </a:t>
            </a:r>
            <a:r>
              <a:rPr lang="en-US" dirty="0" smtClean="0"/>
              <a:t>the aqueous </a:t>
            </a:r>
            <a:r>
              <a:rPr lang="en-US" dirty="0" err="1"/>
              <a:t>humour</a:t>
            </a:r>
            <a:r>
              <a:rPr lang="en-US" dirty="0"/>
              <a:t>.</a:t>
            </a:r>
          </a:p>
          <a:p>
            <a:pPr marL="498475" indent="-498475">
              <a:buNone/>
            </a:pPr>
            <a:r>
              <a:rPr lang="en-US" dirty="0"/>
              <a:t>II. The blood retinal barrier (retinal </a:t>
            </a:r>
            <a:r>
              <a:rPr lang="en-US" dirty="0" smtClean="0"/>
              <a:t>pigment epithelium </a:t>
            </a:r>
            <a:r>
              <a:rPr lang="en-US" dirty="0"/>
              <a:t>and retinal </a:t>
            </a:r>
            <a:r>
              <a:rPr lang="en-US" dirty="0" err="1"/>
              <a:t>capilary</a:t>
            </a:r>
            <a:r>
              <a:rPr lang="en-US" dirty="0"/>
              <a:t> </a:t>
            </a:r>
            <a:r>
              <a:rPr lang="en-US" dirty="0" smtClean="0"/>
              <a:t>endothelium) restricts </a:t>
            </a:r>
            <a:r>
              <a:rPr lang="en-US" dirty="0"/>
              <a:t>entry </a:t>
            </a:r>
            <a:r>
              <a:rPr lang="en-US" dirty="0" smtClean="0"/>
              <a:t>of </a:t>
            </a:r>
            <a:r>
              <a:rPr lang="en-US" dirty="0"/>
              <a:t>drugs </a:t>
            </a:r>
            <a:r>
              <a:rPr lang="en-US" dirty="0" smtClean="0"/>
              <a:t>from </a:t>
            </a:r>
            <a:r>
              <a:rPr lang="en-US" dirty="0"/>
              <a:t>the </a:t>
            </a:r>
            <a:r>
              <a:rPr lang="en-US" dirty="0" smtClean="0"/>
              <a:t>systemic circulation </a:t>
            </a:r>
            <a:r>
              <a:rPr lang="en-US" dirty="0"/>
              <a:t>into posterior segment </a:t>
            </a:r>
            <a:r>
              <a:rPr lang="en-US" dirty="0" smtClean="0"/>
              <a:t>of </a:t>
            </a:r>
            <a:r>
              <a:rPr lang="en-US" dirty="0"/>
              <a:t>the eye.</a:t>
            </a:r>
          </a:p>
          <a:p>
            <a:pPr marL="498475" indent="-498475">
              <a:buNone/>
            </a:pPr>
            <a:r>
              <a:rPr lang="en-US" dirty="0"/>
              <a:t>III. </a:t>
            </a:r>
            <a:r>
              <a:rPr lang="en-US" dirty="0" smtClean="0"/>
              <a:t>Intravitreal </a:t>
            </a:r>
            <a:r>
              <a:rPr lang="en-US" dirty="0"/>
              <a:t>delivery route to directly reach </a:t>
            </a:r>
            <a:r>
              <a:rPr lang="en-US" dirty="0" smtClean="0"/>
              <a:t>the back o the eye.</a:t>
            </a:r>
            <a:endParaRPr lang="en-US" dirty="0"/>
          </a:p>
        </p:txBody>
      </p:sp>
    </p:spTree>
    <p:extLst>
      <p:ext uri="{BB962C8B-B14F-4D97-AF65-F5344CB8AC3E}">
        <p14:creationId xmlns:p14="http://schemas.microsoft.com/office/powerpoint/2010/main" val="82498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765" y="-326119"/>
            <a:ext cx="6482868" cy="1143000"/>
          </a:xfrm>
        </p:spPr>
        <p:txBody>
          <a:bodyPr>
            <a:normAutofit/>
          </a:bodyPr>
          <a:lstStyle/>
          <a:p>
            <a:r>
              <a:rPr lang="en-US" sz="2800" b="1" dirty="0">
                <a:solidFill>
                  <a:srgbClr val="FF0000"/>
                </a:solidFill>
              </a:rPr>
              <a:t>Ocular drug delivery elimination pathways</a:t>
            </a:r>
          </a:p>
        </p:txBody>
      </p:sp>
      <p:sp>
        <p:nvSpPr>
          <p:cNvPr id="3" name="Content Placeholder 2"/>
          <p:cNvSpPr>
            <a:spLocks noGrp="1"/>
          </p:cNvSpPr>
          <p:nvPr>
            <p:ph idx="1"/>
          </p:nvPr>
        </p:nvSpPr>
        <p:spPr>
          <a:xfrm>
            <a:off x="259399" y="688208"/>
            <a:ext cx="5172410" cy="4852783"/>
          </a:xfrm>
        </p:spPr>
        <p:txBody>
          <a:bodyPr>
            <a:normAutofit fontScale="92500"/>
          </a:bodyPr>
          <a:lstStyle/>
          <a:p>
            <a:pPr marL="363538" indent="-363538">
              <a:buNone/>
            </a:pPr>
            <a:r>
              <a:rPr lang="en-US" sz="2800" dirty="0"/>
              <a:t>1. </a:t>
            </a:r>
            <a:r>
              <a:rPr lang="en-US" sz="2800" dirty="0" smtClean="0"/>
              <a:t>Drug </a:t>
            </a:r>
            <a:r>
              <a:rPr lang="en-US" sz="2800" dirty="0"/>
              <a:t>elimination </a:t>
            </a:r>
            <a:r>
              <a:rPr lang="en-US" sz="2800" dirty="0" smtClean="0"/>
              <a:t>from </a:t>
            </a:r>
            <a:r>
              <a:rPr lang="en-US" sz="2800" dirty="0"/>
              <a:t>the aqueous </a:t>
            </a:r>
            <a:r>
              <a:rPr lang="en-US" sz="2800" dirty="0" err="1"/>
              <a:t>humour</a:t>
            </a:r>
            <a:r>
              <a:rPr lang="en-US" sz="2800" dirty="0"/>
              <a:t> </a:t>
            </a:r>
            <a:r>
              <a:rPr lang="en-US" sz="2800" dirty="0" smtClean="0"/>
              <a:t>into the </a:t>
            </a:r>
            <a:r>
              <a:rPr lang="en-US" sz="2800" dirty="0"/>
              <a:t>systemic </a:t>
            </a:r>
            <a:r>
              <a:rPr lang="en-US" sz="2800" dirty="0" err="1"/>
              <a:t>uveoscleral</a:t>
            </a:r>
            <a:r>
              <a:rPr lang="en-US" sz="2800" dirty="0"/>
              <a:t> circulation</a:t>
            </a:r>
          </a:p>
          <a:p>
            <a:pPr marL="363538" indent="-363538">
              <a:buNone/>
            </a:pPr>
            <a:r>
              <a:rPr lang="en-US" sz="2800" dirty="0"/>
              <a:t>2. </a:t>
            </a:r>
            <a:r>
              <a:rPr lang="en-US" sz="2800" dirty="0" smtClean="0"/>
              <a:t>Aqueous </a:t>
            </a:r>
            <a:r>
              <a:rPr lang="en-US" sz="2800" dirty="0" err="1"/>
              <a:t>humour</a:t>
            </a:r>
            <a:r>
              <a:rPr lang="en-US" sz="2800" dirty="0"/>
              <a:t> </a:t>
            </a:r>
            <a:r>
              <a:rPr lang="en-US" sz="2800" dirty="0" smtClean="0"/>
              <a:t>outf</a:t>
            </a:r>
            <a:r>
              <a:rPr lang="en-US" sz="2800" dirty="0"/>
              <a:t>l</a:t>
            </a:r>
            <a:r>
              <a:rPr lang="en-US" sz="2800" dirty="0" smtClean="0"/>
              <a:t>ow </a:t>
            </a:r>
            <a:r>
              <a:rPr lang="en-US" sz="2800" dirty="0"/>
              <a:t>through the </a:t>
            </a:r>
            <a:r>
              <a:rPr lang="en-US" sz="2800" dirty="0" smtClean="0"/>
              <a:t>trabecular meshwork </a:t>
            </a:r>
            <a:r>
              <a:rPr lang="en-US" sz="2800" dirty="0"/>
              <a:t>and </a:t>
            </a:r>
            <a:r>
              <a:rPr lang="en-US" sz="2800" dirty="0" err="1"/>
              <a:t>Schlemm’s</a:t>
            </a:r>
            <a:r>
              <a:rPr lang="en-US" sz="2800" dirty="0"/>
              <a:t> canal.</a:t>
            </a:r>
          </a:p>
          <a:p>
            <a:pPr marL="363538" indent="-363538">
              <a:buNone/>
            </a:pPr>
            <a:r>
              <a:rPr lang="en-US" sz="2800" dirty="0"/>
              <a:t>3. Drug elimination </a:t>
            </a:r>
            <a:r>
              <a:rPr lang="en-US" sz="2800" dirty="0" smtClean="0"/>
              <a:t>from </a:t>
            </a:r>
            <a:r>
              <a:rPr lang="en-US" sz="2800" dirty="0"/>
              <a:t>the vitreous humor </a:t>
            </a:r>
            <a:r>
              <a:rPr lang="en-US" sz="2800" dirty="0" smtClean="0"/>
              <a:t>via diffusion </a:t>
            </a:r>
            <a:r>
              <a:rPr lang="en-US" sz="2800" dirty="0"/>
              <a:t>into the anterior chamber.</a:t>
            </a:r>
          </a:p>
          <a:p>
            <a:pPr marL="363538" indent="-363538">
              <a:buNone/>
            </a:pPr>
            <a:r>
              <a:rPr lang="en-US" sz="2800" dirty="0"/>
              <a:t>4. Drug elimination via posterior route </a:t>
            </a:r>
            <a:r>
              <a:rPr lang="en-US" sz="2800" dirty="0" smtClean="0"/>
              <a:t>across blood </a:t>
            </a:r>
            <a:r>
              <a:rPr lang="en-US" sz="2800" dirty="0"/>
              <a:t>retinal barrier.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564" y="1576552"/>
            <a:ext cx="3651080" cy="4130950"/>
          </a:xfrm>
          <a:prstGeom prst="rect">
            <a:avLst/>
          </a:prstGeom>
        </p:spPr>
      </p:pic>
    </p:spTree>
    <p:extLst>
      <p:ext uri="{BB962C8B-B14F-4D97-AF65-F5344CB8AC3E}">
        <p14:creationId xmlns:p14="http://schemas.microsoft.com/office/powerpoint/2010/main" val="1421505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223" y="735934"/>
            <a:ext cx="8067553" cy="1938992"/>
          </a:xfrm>
          <a:prstGeom prst="rect">
            <a:avLst/>
          </a:prstGeo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nSpc>
                <a:spcPct val="150000"/>
              </a:lnSpc>
            </a:pPr>
            <a:r>
              <a:rPr lang="en-US" sz="2000" dirty="0"/>
              <a:t>The oxygen and nutrients are transported to this non-vascular tissue by aqueous humor which is having high oxygen and same osmotic pressure as blood. The aqueous humor in human is having volume of 300μL that fill the anterior chamber of the eye which is in front of lens.</a:t>
            </a:r>
          </a:p>
        </p:txBody>
      </p:sp>
      <p:sp>
        <p:nvSpPr>
          <p:cNvPr id="3" name="Rectangle 2"/>
          <p:cNvSpPr/>
          <p:nvPr/>
        </p:nvSpPr>
        <p:spPr>
          <a:xfrm>
            <a:off x="862313" y="3710480"/>
            <a:ext cx="7043195" cy="2862322"/>
          </a:xfrm>
          <a:prstGeom prst="rect">
            <a:avLst/>
          </a:prstGeo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nSpc>
                <a:spcPct val="150000"/>
              </a:lnSpc>
            </a:pPr>
            <a:r>
              <a:rPr lang="en-US" sz="2000" dirty="0">
                <a:solidFill>
                  <a:schemeClr val="dk1"/>
                </a:solidFill>
              </a:rPr>
              <a:t>The eye is constantly cleansed and lubricated by the lacrimal </a:t>
            </a:r>
            <a:r>
              <a:rPr lang="en-US" sz="2000" dirty="0" err="1">
                <a:solidFill>
                  <a:schemeClr val="dk1"/>
                </a:solidFill>
              </a:rPr>
              <a:t>apparartus</a:t>
            </a:r>
            <a:r>
              <a:rPr lang="en-US" sz="2000" dirty="0">
                <a:solidFill>
                  <a:schemeClr val="dk1"/>
                </a:solidFill>
              </a:rPr>
              <a:t> which consists of four structures. </a:t>
            </a:r>
            <a:endParaRPr lang="en-US" sz="2000" dirty="0" smtClean="0">
              <a:solidFill>
                <a:schemeClr val="dk1"/>
              </a:solidFill>
            </a:endParaRPr>
          </a:p>
          <a:p>
            <a:pPr marL="457200" indent="-457200">
              <a:lnSpc>
                <a:spcPct val="150000"/>
              </a:lnSpc>
              <a:buFont typeface="+mj-lt"/>
              <a:buAutoNum type="arabicPeriod"/>
            </a:pPr>
            <a:r>
              <a:rPr lang="en-US" sz="2000" dirty="0" smtClean="0">
                <a:solidFill>
                  <a:schemeClr val="dk1"/>
                </a:solidFill>
              </a:rPr>
              <a:t>Lacrimal glands,</a:t>
            </a:r>
          </a:p>
          <a:p>
            <a:pPr marL="457200" indent="-457200">
              <a:lnSpc>
                <a:spcPct val="150000"/>
              </a:lnSpc>
              <a:buFont typeface="+mj-lt"/>
              <a:buAutoNum type="arabicPeriod"/>
            </a:pPr>
            <a:r>
              <a:rPr lang="en-US" sz="2000" dirty="0" smtClean="0">
                <a:solidFill>
                  <a:schemeClr val="dk1"/>
                </a:solidFill>
              </a:rPr>
              <a:t>Lacrimal canals,</a:t>
            </a:r>
          </a:p>
          <a:p>
            <a:pPr marL="457200" indent="-457200">
              <a:lnSpc>
                <a:spcPct val="150000"/>
              </a:lnSpc>
              <a:buFont typeface="+mj-lt"/>
              <a:buAutoNum type="arabicPeriod"/>
            </a:pPr>
            <a:r>
              <a:rPr lang="en-US" sz="2000" dirty="0" smtClean="0">
                <a:solidFill>
                  <a:schemeClr val="dk1"/>
                </a:solidFill>
              </a:rPr>
              <a:t>Lacrimal sac, </a:t>
            </a:r>
          </a:p>
          <a:p>
            <a:pPr marL="457200" indent="-457200">
              <a:lnSpc>
                <a:spcPct val="150000"/>
              </a:lnSpc>
              <a:buFont typeface="+mj-lt"/>
              <a:buAutoNum type="arabicPeriod"/>
            </a:pPr>
            <a:r>
              <a:rPr lang="en-US" sz="2000" dirty="0" smtClean="0">
                <a:solidFill>
                  <a:schemeClr val="dk1"/>
                </a:solidFill>
              </a:rPr>
              <a:t>Nasolacrimal duct </a:t>
            </a:r>
            <a:endParaRPr lang="en-US" sz="2000" dirty="0">
              <a:solidFill>
                <a:schemeClr val="dk1"/>
              </a:solidFill>
            </a:endParaRPr>
          </a:p>
        </p:txBody>
      </p:sp>
      <p:sp>
        <p:nvSpPr>
          <p:cNvPr id="4" name="Rectangle 3"/>
          <p:cNvSpPr/>
          <p:nvPr/>
        </p:nvSpPr>
        <p:spPr>
          <a:xfrm>
            <a:off x="665544" y="2936827"/>
            <a:ext cx="7940232" cy="646331"/>
          </a:xfrm>
          <a:prstGeom prst="rect">
            <a:avLst/>
          </a:prstGeom>
        </p:spPr>
        <p:txBody>
          <a:bodyPr wrap="square">
            <a:spAutoFit/>
          </a:bodyPr>
          <a:lstStyle/>
          <a:p>
            <a:r>
              <a:rPr lang="en-US" dirty="0">
                <a:solidFill>
                  <a:srgbClr val="000000"/>
                </a:solidFill>
                <a:latin typeface="Calibri" charset="0"/>
              </a:rPr>
              <a:t>The cornea is covered by a thin epithelial layer continuous with the conjunctiva at the cornea-sclerotic junction </a:t>
            </a:r>
            <a:endParaRPr lang="en-US" dirty="0"/>
          </a:p>
        </p:txBody>
      </p:sp>
    </p:spTree>
    <p:extLst>
      <p:ext uri="{BB962C8B-B14F-4D97-AF65-F5344CB8AC3E}">
        <p14:creationId xmlns:p14="http://schemas.microsoft.com/office/powerpoint/2010/main" val="4821386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College of pharma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Presentation9</Template>
  <TotalTime>3378</TotalTime>
  <Words>1736</Words>
  <Application>Microsoft Macintosh PowerPoint</Application>
  <PresentationFormat>On-screen Show (4:3)</PresentationFormat>
  <Paragraphs>163</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ＭＳ Ｐゴシック</vt:lpstr>
      <vt:lpstr>Arial</vt:lpstr>
      <vt:lpstr>College of pharmacy</vt:lpstr>
      <vt:lpstr>PowerPoint Presentation</vt:lpstr>
      <vt:lpstr>Ocular Drug delivery System ODDS </vt:lpstr>
      <vt:lpstr>PowerPoint Presentation</vt:lpstr>
      <vt:lpstr>PowerPoint Presentation</vt:lpstr>
      <vt:lpstr>PowerPoint Presentation</vt:lpstr>
      <vt:lpstr>PowerPoint Presentation</vt:lpstr>
      <vt:lpstr>Ocular drug delivery routes pathways</vt:lpstr>
      <vt:lpstr>Ocular drug delivery elimination pathways</vt:lpstr>
      <vt:lpstr>PowerPoint Presentation</vt:lpstr>
      <vt:lpstr>BARRIERS AVOIDING DRUG DELIVERY</vt:lpstr>
      <vt:lpstr>PowerPoint Presentation</vt:lpstr>
      <vt:lpstr>PowerPoint Presentation</vt:lpstr>
      <vt:lpstr>Mechanism of ocular drug absorption</vt:lpstr>
      <vt:lpstr>Classes Of Ophthalmic Dosage Form</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Dr. Mohammed Sabbar</cp:lastModifiedBy>
  <cp:revision>62</cp:revision>
  <dcterms:created xsi:type="dcterms:W3CDTF">2016-10-04T16:54:09Z</dcterms:created>
  <dcterms:modified xsi:type="dcterms:W3CDTF">2018-12-28T21:36:09Z</dcterms:modified>
</cp:coreProperties>
</file>